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1"/>
  </p:notesMasterIdLst>
  <p:handoutMasterIdLst>
    <p:handoutMasterId r:id="rId42"/>
  </p:handoutMasterIdLst>
  <p:sldIdLst>
    <p:sldId id="278" r:id="rId2"/>
    <p:sldId id="280" r:id="rId3"/>
    <p:sldId id="282" r:id="rId4"/>
    <p:sldId id="281" r:id="rId5"/>
    <p:sldId id="298" r:id="rId6"/>
    <p:sldId id="262" r:id="rId7"/>
    <p:sldId id="274" r:id="rId8"/>
    <p:sldId id="299" r:id="rId9"/>
    <p:sldId id="283" r:id="rId10"/>
    <p:sldId id="311" r:id="rId11"/>
    <p:sldId id="300" r:id="rId12"/>
    <p:sldId id="316" r:id="rId13"/>
    <p:sldId id="324" r:id="rId14"/>
    <p:sldId id="323" r:id="rId15"/>
    <p:sldId id="317" r:id="rId16"/>
    <p:sldId id="312" r:id="rId17"/>
    <p:sldId id="302" r:id="rId18"/>
    <p:sldId id="303" r:id="rId19"/>
    <p:sldId id="313" r:id="rId20"/>
    <p:sldId id="304" r:id="rId21"/>
    <p:sldId id="305" r:id="rId22"/>
    <p:sldId id="266" r:id="rId23"/>
    <p:sldId id="318" r:id="rId24"/>
    <p:sldId id="314" r:id="rId25"/>
    <p:sldId id="265" r:id="rId26"/>
    <p:sldId id="258" r:id="rId27"/>
    <p:sldId id="272" r:id="rId28"/>
    <p:sldId id="273" r:id="rId29"/>
    <p:sldId id="306" r:id="rId30"/>
    <p:sldId id="319" r:id="rId31"/>
    <p:sldId id="268" r:id="rId32"/>
    <p:sldId id="289" r:id="rId33"/>
    <p:sldId id="320" r:id="rId34"/>
    <p:sldId id="290" r:id="rId35"/>
    <p:sldId id="269" r:id="rId36"/>
    <p:sldId id="321" r:id="rId37"/>
    <p:sldId id="322" r:id="rId38"/>
    <p:sldId id="291" r:id="rId39"/>
    <p:sldId id="27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CC66"/>
    <a:srgbClr val="008000"/>
    <a:srgbClr val="00447F"/>
    <a:srgbClr val="F5770F"/>
    <a:srgbClr val="7E542A"/>
    <a:srgbClr val="996633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7013" autoAdjust="0"/>
  </p:normalViewPr>
  <p:slideViewPr>
    <p:cSldViewPr snapToGrid="0">
      <p:cViewPr>
        <p:scale>
          <a:sx n="90" d="100"/>
          <a:sy n="90" d="100"/>
        </p:scale>
        <p:origin x="2250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FBF8AFAB-F3EC-4D4E-8830-61AB1F134A7E}"/>
    <pc:docChg chg="custSel addSld modSld">
      <pc:chgData name="Kal Rabb" userId="3edf06299a4717ec" providerId="LiveId" clId="{FBF8AFAB-F3EC-4D4E-8830-61AB1F134A7E}" dt="2019-02-26T15:13:28.342" v="480" actId="5793"/>
      <pc:docMkLst>
        <pc:docMk/>
      </pc:docMkLst>
      <pc:sldChg chg="addSp modSp add">
        <pc:chgData name="Kal Rabb" userId="3edf06299a4717ec" providerId="LiveId" clId="{FBF8AFAB-F3EC-4D4E-8830-61AB1F134A7E}" dt="2019-02-26T15:13:28.342" v="480" actId="5793"/>
        <pc:sldMkLst>
          <pc:docMk/>
          <pc:sldMk cId="3651789012" sldId="274"/>
        </pc:sldMkLst>
        <pc:spChg chg="mod">
          <ac:chgData name="Kal Rabb" userId="3edf06299a4717ec" providerId="LiveId" clId="{FBF8AFAB-F3EC-4D4E-8830-61AB1F134A7E}" dt="2019-02-26T15:09:12.365" v="23" actId="20577"/>
          <ac:spMkLst>
            <pc:docMk/>
            <pc:sldMk cId="3651789012" sldId="274"/>
            <ac:spMk id="2" creationId="{919C1943-CCDB-4DC1-991E-53E3F96DA682}"/>
          </ac:spMkLst>
        </pc:spChg>
        <pc:spChg chg="mod">
          <ac:chgData name="Kal Rabb" userId="3edf06299a4717ec" providerId="LiveId" clId="{FBF8AFAB-F3EC-4D4E-8830-61AB1F134A7E}" dt="2019-02-26T15:12:20.268" v="396" actId="27636"/>
          <ac:spMkLst>
            <pc:docMk/>
            <pc:sldMk cId="3651789012" sldId="274"/>
            <ac:spMk id="3" creationId="{1A1D4A85-E705-45F6-BE51-C801797BB40F}"/>
          </ac:spMkLst>
        </pc:spChg>
        <pc:spChg chg="add mod">
          <ac:chgData name="Kal Rabb" userId="3edf06299a4717ec" providerId="LiveId" clId="{FBF8AFAB-F3EC-4D4E-8830-61AB1F134A7E}" dt="2019-02-26T15:13:28.342" v="480" actId="5793"/>
          <ac:spMkLst>
            <pc:docMk/>
            <pc:sldMk cId="3651789012" sldId="274"/>
            <ac:spMk id="4" creationId="{5C94B0C6-7433-4915-849B-7B0C0046907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36747EA-CF08-4F86-AAE6-E4E3F13246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E1AD253-A247-4840-AA7A-E368F62C63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DD4A3570-0E2E-45CD-8B7F-CCA9A59FD3A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12088AD-4F66-4A44-91E9-55072E17ABA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AB3414-F9CC-4739-B33C-300874931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462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938FF31-6DEE-44BF-88F2-DC98FFEBB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B73DF5F-DB51-4D39-94B2-2D51094EE3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CCCBDDE-7F2C-44E2-B4A6-D166BF6AD2A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4C246665-24DB-4387-9290-3D77AFC1A3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3D635D2D-2374-4FC1-9CC9-775E77C9A6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B83BB438-9424-4D98-BA9E-AE4567FFB6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2534F2-6FF8-42C7-B200-CB801DE8E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8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Blueprint for the construction of the code</a:t>
            </a:r>
          </a:p>
          <a:p>
            <a:r>
              <a:rPr lang="en-US" dirty="0"/>
              <a:t>Analysis of impacts of changes</a:t>
            </a:r>
          </a:p>
          <a:p>
            <a:r>
              <a:rPr lang="en-US" dirty="0"/>
              <a:t>Planning incremental development</a:t>
            </a:r>
          </a:p>
          <a:p>
            <a:r>
              <a:rPr lang="en-US" dirty="0"/>
              <a:t>Requirements </a:t>
            </a:r>
            <a:r>
              <a:rPr lang="en-US" dirty="0" err="1"/>
              <a:t>tracability</a:t>
            </a:r>
            <a:endParaRPr lang="en-US" dirty="0"/>
          </a:p>
          <a:p>
            <a:r>
              <a:rPr lang="en-US" dirty="0"/>
              <a:t>Communicating functionality</a:t>
            </a:r>
          </a:p>
          <a:p>
            <a:r>
              <a:rPr lang="en-US" dirty="0"/>
              <a:t>Data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534F2-6FF8-42C7-B200-CB801DE8EC7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56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72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9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6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2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3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9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3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4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8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o.exlibris.link/ZSQx4z1q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64D37-5E6C-E7D6-4190-38E9E325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D73BC-609E-A623-63ED-702764D26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</p:spTree>
    <p:extLst>
      <p:ext uri="{BB962C8B-B14F-4D97-AF65-F5344CB8AC3E}">
        <p14:creationId xmlns:p14="http://schemas.microsoft.com/office/powerpoint/2010/main" val="34065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1491434-A60F-1E25-3462-ECE6ECD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Module View Example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BE4218E-6B1C-590F-ABA2-F320891ED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Symbol" panose="05050102010706020507" pitchFamily="18" charset="2"/>
              <a:buNone/>
            </a:pPr>
            <a:r>
              <a:rPr lang="en-US" altLang="en-US" dirty="0"/>
              <a:t>Climate control system in vehicles</a:t>
            </a:r>
          </a:p>
        </p:txBody>
      </p:sp>
      <p:pic>
        <p:nvPicPr>
          <p:cNvPr id="15364" name="Picture 2" descr="http://www.jot.fm/issues/issue_2007_08/article1/images/figure1.gif">
            <a:extLst>
              <a:ext uri="{FF2B5EF4-FFF2-40B4-BE49-F238E27FC236}">
                <a16:creationId xmlns:a16="http://schemas.microsoft.com/office/drawing/2014/main" id="{5ED1FC72-2C5B-C284-CFD6-2BD9D6AE5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57" y="2252415"/>
            <a:ext cx="62769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6BEBCB0-1366-5453-FABC-61DB10053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Usage of Module Views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71476579-D0E8-A008-2D18-757D49377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Static </a:t>
            </a:r>
            <a:r>
              <a:rPr lang="en-US" altLang="en-US" b="1"/>
              <a:t>functional</a:t>
            </a:r>
            <a:r>
              <a:rPr lang="en-US" altLang="en-US"/>
              <a:t> </a:t>
            </a:r>
            <a:r>
              <a:rPr lang="en-US" altLang="en-US" b="1"/>
              <a:t>decomposition</a:t>
            </a:r>
          </a:p>
          <a:p>
            <a:r>
              <a:rPr lang="en-US" altLang="en-US"/>
              <a:t>System</a:t>
            </a:r>
            <a:r>
              <a:rPr lang="en-US" altLang="en-US" b="1"/>
              <a:t> information</a:t>
            </a:r>
            <a:r>
              <a:rPr lang="en-US" altLang="en-US"/>
              <a:t> </a:t>
            </a:r>
            <a:r>
              <a:rPr lang="en-US" altLang="en-US" b="1"/>
              <a:t>architecture</a:t>
            </a:r>
            <a:r>
              <a:rPr lang="en-US" altLang="en-US"/>
              <a:t> </a:t>
            </a:r>
          </a:p>
          <a:p>
            <a:r>
              <a:rPr lang="en-US" altLang="en-US"/>
              <a:t>Supports the definition of </a:t>
            </a:r>
            <a:r>
              <a:rPr lang="en-US" altLang="en-US" b="1"/>
              <a:t>work assignments, development process and schedules</a:t>
            </a:r>
            <a:endParaRPr lang="en-US" altLang="en-US"/>
          </a:p>
          <a:p>
            <a:pPr lvl="1"/>
            <a:r>
              <a:rPr lang="en-US" altLang="en-US"/>
              <a:t>Blueprint for coding and testing</a:t>
            </a:r>
          </a:p>
          <a:p>
            <a:pPr lvl="1"/>
            <a:r>
              <a:rPr lang="en-US" altLang="en-US"/>
              <a:t>Change-impact analysis</a:t>
            </a:r>
          </a:p>
          <a:p>
            <a:pPr lvl="1"/>
            <a:r>
              <a:rPr lang="en-US" altLang="en-US"/>
              <a:t>Requirements traceability analysis</a:t>
            </a:r>
          </a:p>
          <a:p>
            <a:endParaRPr lang="en-US" altLang="en-US"/>
          </a:p>
        </p:txBody>
      </p:sp>
      <p:sp>
        <p:nvSpPr>
          <p:cNvPr id="16388" name="TextBox 3">
            <a:extLst>
              <a:ext uri="{FF2B5EF4-FFF2-40B4-BE49-F238E27FC236}">
                <a16:creationId xmlns:a16="http://schemas.microsoft.com/office/drawing/2014/main" id="{69D3FD19-A209-82F6-E660-D3BCBCF4B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24400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2060"/>
                </a:solidFill>
              </a:rPr>
              <a:t>“It is unlikely that the documentation of any software architecture can be complete without at least one module view.”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CF091FD-1B54-17D3-BD70-C1860D86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Component and Connector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F83AC-D851-75A1-C46D-33D412E25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Elements</a:t>
            </a:r>
          </a:p>
          <a:p>
            <a:pPr lvl="1"/>
            <a:r>
              <a:rPr lang="en-US" dirty="0"/>
              <a:t>Components – principle processing units and data stores</a:t>
            </a:r>
          </a:p>
          <a:p>
            <a:pPr lvl="1"/>
            <a:r>
              <a:rPr lang="en-US" dirty="0"/>
              <a:t>Connectors - pathways of interaction between components. 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Can be simple:</a:t>
            </a:r>
          </a:p>
          <a:p>
            <a:pPr lvl="2"/>
            <a:r>
              <a:rPr lang="en-US" dirty="0"/>
              <a:t>Service invocation</a:t>
            </a:r>
          </a:p>
          <a:p>
            <a:pPr lvl="2"/>
            <a:r>
              <a:rPr lang="en-US" dirty="0"/>
              <a:t>Asynchronous message queues</a:t>
            </a:r>
          </a:p>
          <a:p>
            <a:pPr lvl="2"/>
            <a:r>
              <a:rPr lang="en-US" dirty="0"/>
              <a:t>Event multicast</a:t>
            </a:r>
          </a:p>
          <a:p>
            <a:pPr lvl="2"/>
            <a:r>
              <a:rPr lang="en-US" dirty="0"/>
              <a:t>Pipes that represent asynchronous, order-preserving data streams</a:t>
            </a:r>
          </a:p>
          <a:p>
            <a:pPr lvl="1"/>
            <a:r>
              <a:rPr lang="en-US" dirty="0"/>
              <a:t>Or Complex:</a:t>
            </a:r>
          </a:p>
          <a:p>
            <a:pPr lvl="2"/>
            <a:r>
              <a:rPr lang="en-US" dirty="0"/>
              <a:t>Transaction-oriented communication channels</a:t>
            </a:r>
          </a:p>
          <a:p>
            <a:pPr lvl="2"/>
            <a:r>
              <a:rPr lang="en-US" dirty="0"/>
              <a:t>Enterprise service bus that mediates interactions between collections of service users and providers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CF091FD-1B54-17D3-BD70-C1860D86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Component and Connector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F83AC-D851-75A1-C46D-33D412E25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 (in UML notation)</a:t>
            </a:r>
          </a:p>
          <a:p>
            <a:pPr lvl="1"/>
            <a:r>
              <a:rPr lang="en-US" dirty="0"/>
              <a:t>Components have ports with associated connector roles </a:t>
            </a:r>
          </a:p>
          <a:p>
            <a:pPr lvl="1"/>
            <a:r>
              <a:rPr lang="en-US" dirty="0"/>
              <a:t>Ports have associated interfaces</a:t>
            </a:r>
          </a:p>
          <a:p>
            <a:pPr lvl="1"/>
            <a:r>
              <a:rPr lang="en-US" dirty="0"/>
              <a:t>Relations represented as a graph of components and connector attachments.</a:t>
            </a:r>
          </a:p>
          <a:p>
            <a:pPr lvl="2"/>
            <a:r>
              <a:rPr lang="en-US" dirty="0"/>
              <a:t>E.g., client – server invoke-services role</a:t>
            </a:r>
          </a:p>
          <a:p>
            <a:pPr lvl="1"/>
            <a:r>
              <a:rPr lang="en-US" dirty="0"/>
              <a:t>Interface delegation - component ports may be associated with one or more “internal” ports</a:t>
            </a:r>
          </a:p>
          <a:p>
            <a:endParaRPr lang="en-US" dirty="0"/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73B660B3-97D7-545A-79DC-704D3C340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5665788"/>
            <a:ext cx="6397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</a:rPr>
              <a:t>UML: Class, Package, and/or Component diagrams</a:t>
            </a:r>
          </a:p>
        </p:txBody>
      </p:sp>
    </p:spTree>
    <p:extLst>
      <p:ext uri="{BB962C8B-B14F-4D97-AF65-F5344CB8AC3E}">
        <p14:creationId xmlns:p14="http://schemas.microsoft.com/office/powerpoint/2010/main" val="204105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CCB347-63E8-249E-77CF-8813405FC2C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7570" y="1165783"/>
            <a:ext cx="2060393" cy="4575798"/>
          </a:xfrm>
        </p:spPr>
        <p:txBody>
          <a:bodyPr/>
          <a:lstStyle/>
          <a:p>
            <a:r>
              <a:rPr lang="en-US" dirty="0"/>
              <a:t>This system contains a shared repository that is accessed by servers and an administrative component. A set of client tellers can interact with the account servers and communicate among themselves through a publish-subscribe connector.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CC789-1CF4-12B8-5C7D-701B23A41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63" y="924282"/>
            <a:ext cx="2934342" cy="4575798"/>
          </a:xfrm>
          <a:prstGeom prst="rect">
            <a:avLst/>
          </a:prstGeom>
        </p:spPr>
      </p:pic>
      <p:sp>
        <p:nvSpPr>
          <p:cNvPr id="11" name="Callout: Line 10">
            <a:extLst>
              <a:ext uri="{FF2B5EF4-FFF2-40B4-BE49-F238E27FC236}">
                <a16:creationId xmlns:a16="http://schemas.microsoft.com/office/drawing/2014/main" id="{7C087430-5590-68AA-9BAF-89391F67AE0A}"/>
              </a:ext>
            </a:extLst>
          </p:cNvPr>
          <p:cNvSpPr/>
          <p:nvPr/>
        </p:nvSpPr>
        <p:spPr>
          <a:xfrm>
            <a:off x="5626540" y="2498651"/>
            <a:ext cx="3359889" cy="1233377"/>
          </a:xfrm>
          <a:prstGeom prst="borderCallout1">
            <a:avLst>
              <a:gd name="adj1" fmla="val 18750"/>
              <a:gd name="adj2" fmla="val -8333"/>
              <a:gd name="adj3" fmla="val -28538"/>
              <a:gd name="adj4" fmla="val -61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Client-server connectors allow a set of concurrent clients to retrieve data synchronously via service requests.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4749734B-D8B3-5A1A-1D43-AFD567B374EB}"/>
              </a:ext>
            </a:extLst>
          </p:cNvPr>
          <p:cNvSpPr/>
          <p:nvPr/>
        </p:nvSpPr>
        <p:spPr>
          <a:xfrm>
            <a:off x="5626540" y="3938242"/>
            <a:ext cx="3359889" cy="1473730"/>
          </a:xfrm>
          <a:prstGeom prst="borderCallout1">
            <a:avLst>
              <a:gd name="adj1" fmla="val 18750"/>
              <a:gd name="adj2" fmla="val -8333"/>
              <a:gd name="adj3" fmla="val -16898"/>
              <a:gd name="adj4" fmla="val -50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database access connector supports transactional, authenticated access for reading, writing, and monitoring the database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860445A9-B041-51A8-1B1A-D91E8F4A0EC3}"/>
              </a:ext>
            </a:extLst>
          </p:cNvPr>
          <p:cNvSpPr/>
          <p:nvPr/>
        </p:nvSpPr>
        <p:spPr>
          <a:xfrm>
            <a:off x="5626540" y="1165783"/>
            <a:ext cx="3359889" cy="1051475"/>
          </a:xfrm>
          <a:prstGeom prst="borderCallout1">
            <a:avLst>
              <a:gd name="adj1" fmla="val 18750"/>
              <a:gd name="adj2" fmla="val -8333"/>
              <a:gd name="adj3" fmla="val 8065"/>
              <a:gd name="adj4" fmla="val -38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publish-subscribe connector supports asynchronous event announcement and notification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4BC251-B779-2A2B-2443-B90433C8A767}"/>
              </a:ext>
            </a:extLst>
          </p:cNvPr>
          <p:cNvSpPr txBox="1"/>
          <p:nvPr/>
        </p:nvSpPr>
        <p:spPr>
          <a:xfrm>
            <a:off x="5380074" y="6040043"/>
            <a:ext cx="37639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Documenting Software Architecture: Views and Beyond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850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37257A5-96F9-BDAA-94BE-BC584D8D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Component and Connector UML Notation</a:t>
            </a:r>
          </a:p>
        </p:txBody>
      </p:sp>
      <p:pic>
        <p:nvPicPr>
          <p:cNvPr id="18435" name="Picture 1">
            <a:extLst>
              <a:ext uri="{FF2B5EF4-FFF2-40B4-BE49-F238E27FC236}">
                <a16:creationId xmlns:a16="http://schemas.microsoft.com/office/drawing/2014/main" id="{BF90DEF4-F34B-9C02-09FA-1CAE81D8A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661" y="3340558"/>
            <a:ext cx="509905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29">
            <a:extLst>
              <a:ext uri="{FF2B5EF4-FFF2-40B4-BE49-F238E27FC236}">
                <a16:creationId xmlns:a16="http://schemas.microsoft.com/office/drawing/2014/main" id="{4DE57F5D-5738-82BE-AF73-FAA6C329A4DF}"/>
              </a:ext>
            </a:extLst>
          </p:cNvPr>
          <p:cNvGrpSpPr>
            <a:grpSpLocks/>
          </p:cNvGrpSpPr>
          <p:nvPr/>
        </p:nvGrpSpPr>
        <p:grpSpPr bwMode="auto">
          <a:xfrm>
            <a:off x="1008698" y="1783293"/>
            <a:ext cx="7358062" cy="1649413"/>
            <a:chOff x="841996" y="1339107"/>
            <a:chExt cx="8302004" cy="1782630"/>
          </a:xfrm>
        </p:grpSpPr>
        <p:sp>
          <p:nvSpPr>
            <p:cNvPr id="18437" name="Rectangle 4">
              <a:extLst>
                <a:ext uri="{FF2B5EF4-FFF2-40B4-BE49-F238E27FC236}">
                  <a16:creationId xmlns:a16="http://schemas.microsoft.com/office/drawing/2014/main" id="{1B1DEFE6-6860-95B5-0E81-71CDFA4C8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0475" y="1339107"/>
              <a:ext cx="2372436" cy="1676400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296" rIns="82296"/>
            <a:lstStyle>
              <a:lvl1pPr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Font typeface="Symbol" panose="05050102010706020507" pitchFamily="18" charset="2"/>
                <a:buChar char="·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Font typeface="Symbol" panose="05050102010706020507" pitchFamily="18" charset="2"/>
                <a:buChar char="-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Font typeface="Wingdings" panose="05000000000000000000" pitchFamily="2" charset="2"/>
                <a:buChar char="§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Char char="o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18438" name="Rectangle 5">
              <a:extLst>
                <a:ext uri="{FF2B5EF4-FFF2-40B4-BE49-F238E27FC236}">
                  <a16:creationId xmlns:a16="http://schemas.microsoft.com/office/drawing/2014/main" id="{A0C5008E-0F79-6F2C-15C2-0FE27EFB8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495" y="1936607"/>
              <a:ext cx="441383" cy="353651"/>
            </a:xfrm>
            <a:prstGeom prst="rect">
              <a:avLst/>
            </a:prstGeom>
            <a:solidFill>
              <a:srgbClr val="D9D9D9"/>
            </a:solidFill>
            <a:ln w="3810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lIns="82296" rIns="82296"/>
            <a:lstStyle>
              <a:lvl1pPr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Font typeface="Symbol" panose="05050102010706020507" pitchFamily="18" charset="2"/>
                <a:buChar char="·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Font typeface="Symbol" panose="05050102010706020507" pitchFamily="18" charset="2"/>
                <a:buChar char="-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Font typeface="Wingdings" panose="05000000000000000000" pitchFamily="2" charset="2"/>
                <a:buChar char="§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Char char="o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cxnSp>
          <p:nvCxnSpPr>
            <p:cNvPr id="18439" name="Straight Connector 7">
              <a:extLst>
                <a:ext uri="{FF2B5EF4-FFF2-40B4-BE49-F238E27FC236}">
                  <a16:creationId xmlns:a16="http://schemas.microsoft.com/office/drawing/2014/main" id="{909255E5-1391-3F3B-783A-132C4B1913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52840" y="2073669"/>
              <a:ext cx="57225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0" name="Oval 9">
              <a:extLst>
                <a:ext uri="{FF2B5EF4-FFF2-40B4-BE49-F238E27FC236}">
                  <a16:creationId xmlns:a16="http://schemas.microsoft.com/office/drawing/2014/main" id="{E7B269E2-B5D9-ACF4-632B-2A6733BC7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896" y="1953553"/>
              <a:ext cx="220692" cy="240229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296" rIns="82296"/>
            <a:lstStyle>
              <a:lvl1pPr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Font typeface="Symbol" panose="05050102010706020507" pitchFamily="18" charset="2"/>
                <a:buChar char="·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Font typeface="Symbol" panose="05050102010706020507" pitchFamily="18" charset="2"/>
                <a:buChar char="-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Font typeface="Wingdings" panose="05000000000000000000" pitchFamily="2" charset="2"/>
                <a:buChar char="§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Char char="o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grpSp>
          <p:nvGrpSpPr>
            <p:cNvPr id="18441" name="Group 26">
              <a:extLst>
                <a:ext uri="{FF2B5EF4-FFF2-40B4-BE49-F238E27FC236}">
                  <a16:creationId xmlns:a16="http://schemas.microsoft.com/office/drawing/2014/main" id="{29048353-2650-DA1A-398A-D0CA4FB7BF5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441220" y="1961731"/>
              <a:ext cx="1017259" cy="418635"/>
              <a:chOff x="7858386" y="3593235"/>
              <a:chExt cx="1017259" cy="418635"/>
            </a:xfrm>
          </p:grpSpPr>
          <p:cxnSp>
            <p:nvCxnSpPr>
              <p:cNvPr id="18448" name="Straight Connector 8">
                <a:extLst>
                  <a:ext uri="{FF2B5EF4-FFF2-40B4-BE49-F238E27FC236}">
                    <a16:creationId xmlns:a16="http://schemas.microsoft.com/office/drawing/2014/main" id="{A22EE2B7-F1FF-A5D3-E2F7-854F0C2FED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303395" y="3832205"/>
                <a:ext cx="57225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49" name="Oval 16">
                <a:extLst>
                  <a:ext uri="{FF2B5EF4-FFF2-40B4-BE49-F238E27FC236}">
                    <a16:creationId xmlns:a16="http://schemas.microsoft.com/office/drawing/2014/main" id="{EE674238-C3DC-620A-10A1-84B555DE3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8963" y="3701307"/>
                <a:ext cx="220692" cy="240229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2296" rIns="82296"/>
              <a:lstStyle>
                <a:lvl1pPr defTabSz="841375">
                  <a:lnSpc>
                    <a:spcPct val="90000"/>
                  </a:lnSpc>
                  <a:spcBef>
                    <a:spcPct val="30000"/>
                  </a:spcBef>
                  <a:buClr>
                    <a:srgbClr val="00447F"/>
                  </a:buClr>
                  <a:buSzPct val="100000"/>
                  <a:buFont typeface="Symbol" panose="05050102010706020507" pitchFamily="18" charset="2"/>
                  <a:buChar char="·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41375">
                  <a:lnSpc>
                    <a:spcPct val="90000"/>
                  </a:lnSpc>
                  <a:spcBef>
                    <a:spcPct val="30000"/>
                  </a:spcBef>
                  <a:buClr>
                    <a:srgbClr val="00447F"/>
                  </a:buClr>
                  <a:buSzPct val="100000"/>
                  <a:buFont typeface="Symbol" panose="05050102010706020507" pitchFamily="18" charset="2"/>
                  <a:buChar char="-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41375">
                  <a:lnSpc>
                    <a:spcPct val="90000"/>
                  </a:lnSpc>
                  <a:spcBef>
                    <a:spcPct val="30000"/>
                  </a:spcBef>
                  <a:buClr>
                    <a:srgbClr val="00447F"/>
                  </a:buClr>
                  <a:buSzPct val="100000"/>
                  <a:buFont typeface="Wingdings" panose="05000000000000000000" pitchFamily="2" charset="2"/>
                  <a:buChar char="§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41375">
                  <a:lnSpc>
                    <a:spcPct val="90000"/>
                  </a:lnSpc>
                  <a:spcBef>
                    <a:spcPct val="30000"/>
                  </a:spcBef>
                  <a:buClr>
                    <a:srgbClr val="00447F"/>
                  </a:buClr>
                  <a:buSzPct val="100000"/>
                  <a:buChar char="o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41375">
                  <a:lnSpc>
                    <a:spcPct val="90000"/>
                  </a:lnSpc>
                  <a:spcBef>
                    <a:spcPct val="30000"/>
                  </a:spcBef>
                  <a:buClr>
                    <a:srgbClr val="00447F"/>
                  </a:buClr>
                  <a:buSzPct val="100000"/>
                  <a:buChar char="·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41375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447F"/>
                  </a:buClr>
                  <a:buSzPct val="100000"/>
                  <a:buChar char="·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41375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447F"/>
                  </a:buClr>
                  <a:buSzPct val="100000"/>
                  <a:buChar char="·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41375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447F"/>
                  </a:buClr>
                  <a:buSzPct val="100000"/>
                  <a:buChar char="·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41375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447F"/>
                  </a:buClr>
                  <a:buSzPct val="100000"/>
                  <a:buChar char="·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0CDB89-74BB-171D-9BB7-8EC2941E4087}"/>
                  </a:ext>
                </a:extLst>
              </p:cNvPr>
              <p:cNvSpPr/>
              <p:nvPr/>
            </p:nvSpPr>
            <p:spPr bwMode="auto">
              <a:xfrm>
                <a:off x="7858386" y="3593235"/>
                <a:ext cx="331363" cy="418635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triangle" w="med" len="lg"/>
              </a:ln>
              <a:effectLst/>
            </p:spPr>
            <p:txBody>
              <a:bodyPr lIns="82296" rIns="82296"/>
              <a:lstStyle/>
              <a:p>
                <a:pPr algn="ctr" defTabSz="841375">
                  <a:defRPr/>
                </a:pPr>
                <a:endParaRPr lang="en-US" dirty="0">
                  <a:latin typeface="Arial" charset="0"/>
                </a:endParaRPr>
              </a:p>
            </p:txBody>
          </p:sp>
        </p:grpSp>
        <p:sp>
          <p:nvSpPr>
            <p:cNvPr id="18442" name="TextBox 19">
              <a:extLst>
                <a:ext uri="{FF2B5EF4-FFF2-40B4-BE49-F238E27FC236}">
                  <a16:creationId xmlns:a16="http://schemas.microsoft.com/office/drawing/2014/main" id="{9DF69996-E11B-26A6-A083-4A54C20EF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3627" y="1922563"/>
              <a:ext cx="1510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Component</a:t>
              </a:r>
            </a:p>
          </p:txBody>
        </p:sp>
        <p:sp>
          <p:nvSpPr>
            <p:cNvPr id="18443" name="TextBox 20">
              <a:extLst>
                <a:ext uri="{FF2B5EF4-FFF2-40B4-BE49-F238E27FC236}">
                  <a16:creationId xmlns:a16="http://schemas.microsoft.com/office/drawing/2014/main" id="{0DFA6DB5-A81A-50DD-240E-9B62C1664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796" y="2721627"/>
              <a:ext cx="6543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/>
                <a:t>Port</a:t>
              </a:r>
            </a:p>
          </p:txBody>
        </p:sp>
        <p:cxnSp>
          <p:nvCxnSpPr>
            <p:cNvPr id="18444" name="Straight Arrow Connector 22">
              <a:extLst>
                <a:ext uri="{FF2B5EF4-FFF2-40B4-BE49-F238E27FC236}">
                  <a16:creationId xmlns:a16="http://schemas.microsoft.com/office/drawing/2014/main" id="{993BCC1A-2829-CB29-FF6B-019597413A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15920" y="2352398"/>
              <a:ext cx="539473" cy="462242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5" name="TextBox 24">
              <a:extLst>
                <a:ext uri="{FF2B5EF4-FFF2-40B4-BE49-F238E27FC236}">
                  <a16:creationId xmlns:a16="http://schemas.microsoft.com/office/drawing/2014/main" id="{6E5B7887-CB19-CB1F-93B4-9E5FF5DFA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996" y="1577083"/>
              <a:ext cx="22509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/>
                <a:t>Provided interface</a:t>
              </a:r>
            </a:p>
          </p:txBody>
        </p:sp>
        <p:sp>
          <p:nvSpPr>
            <p:cNvPr id="18446" name="Rectangle 27">
              <a:extLst>
                <a:ext uri="{FF2B5EF4-FFF2-40B4-BE49-F238E27FC236}">
                  <a16:creationId xmlns:a16="http://schemas.microsoft.com/office/drawing/2014/main" id="{CF25E6B1-EB2E-6F53-3689-F1DE7FAFF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221" y="1955865"/>
              <a:ext cx="441383" cy="353651"/>
            </a:xfrm>
            <a:prstGeom prst="rect">
              <a:avLst/>
            </a:prstGeom>
            <a:solidFill>
              <a:srgbClr val="D9D9D9"/>
            </a:solidFill>
            <a:ln w="3810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lIns="82296" rIns="82296"/>
            <a:lstStyle>
              <a:lvl1pPr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Font typeface="Symbol" panose="05050102010706020507" pitchFamily="18" charset="2"/>
                <a:buChar char="·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Font typeface="Symbol" panose="05050102010706020507" pitchFamily="18" charset="2"/>
                <a:buChar char="-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Font typeface="Wingdings" panose="05000000000000000000" pitchFamily="2" charset="2"/>
                <a:buChar char="§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Char char="o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41375">
                <a:lnSpc>
                  <a:spcPct val="90000"/>
                </a:lnSpc>
                <a:spcBef>
                  <a:spcPct val="30000"/>
                </a:spcBef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41375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447F"/>
                </a:buClr>
                <a:buSzPct val="100000"/>
                <a:buChar char="·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18447" name="TextBox 28">
              <a:extLst>
                <a:ext uri="{FF2B5EF4-FFF2-40B4-BE49-F238E27FC236}">
                  <a16:creationId xmlns:a16="http://schemas.microsoft.com/office/drawing/2014/main" id="{872AF47A-769B-B8C1-14D2-772842EDB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4209" y="1549902"/>
              <a:ext cx="22797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/>
                <a:t>Required interface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43D26D0-D354-4A20-80EE-2F6A2C16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Component-and-Connector View Example</a:t>
            </a:r>
          </a:p>
        </p:txBody>
      </p:sp>
      <p:pic>
        <p:nvPicPr>
          <p:cNvPr id="19459" name="Picture 2" descr="http://www.jot.fm/issues/issue_2007_08/article1/images/figure2.gif">
            <a:extLst>
              <a:ext uri="{FF2B5EF4-FFF2-40B4-BE49-F238E27FC236}">
                <a16:creationId xmlns:a16="http://schemas.microsoft.com/office/drawing/2014/main" id="{BF76F099-1CAB-A7C0-8CD6-FA88468D6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" y="1771740"/>
            <a:ext cx="59610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>
            <a:extLst>
              <a:ext uri="{FF2B5EF4-FFF2-40B4-BE49-F238E27FC236}">
                <a16:creationId xmlns:a16="http://schemas.microsoft.com/office/drawing/2014/main" id="{E377C70F-5806-A79C-51CD-CDF1938B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72000"/>
            <a:ext cx="4948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(Can show simplified relationships)</a:t>
            </a:r>
          </a:p>
        </p:txBody>
      </p:sp>
      <p:pic>
        <p:nvPicPr>
          <p:cNvPr id="19461" name="Picture 2" descr="http://www.jot.fm/issues/issue_2007_08/article1/images/figure1.gif">
            <a:extLst>
              <a:ext uri="{FF2B5EF4-FFF2-40B4-BE49-F238E27FC236}">
                <a16:creationId xmlns:a16="http://schemas.microsoft.com/office/drawing/2014/main" id="{2BA88830-C6FF-DE1A-52E7-C766B57A1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8200"/>
            <a:ext cx="2587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Freeform 1">
            <a:extLst>
              <a:ext uri="{FF2B5EF4-FFF2-40B4-BE49-F238E27FC236}">
                <a16:creationId xmlns:a16="http://schemas.microsoft.com/office/drawing/2014/main" id="{08D9B05E-1EBB-B3D4-A43C-67AF1392FEF3}"/>
              </a:ext>
            </a:extLst>
          </p:cNvPr>
          <p:cNvSpPr>
            <a:spLocks/>
          </p:cNvSpPr>
          <p:nvPr/>
        </p:nvSpPr>
        <p:spPr bwMode="auto">
          <a:xfrm>
            <a:off x="7000875" y="2868613"/>
            <a:ext cx="933450" cy="1784350"/>
          </a:xfrm>
          <a:custGeom>
            <a:avLst/>
            <a:gdLst>
              <a:gd name="T0" fmla="*/ 933450 w 932330"/>
              <a:gd name="T1" fmla="*/ 1784350 h 1783976"/>
              <a:gd name="T2" fmla="*/ 816769 w 932330"/>
              <a:gd name="T3" fmla="*/ 331764 h 1783976"/>
              <a:gd name="T4" fmla="*/ 511603 w 932330"/>
              <a:gd name="T5" fmla="*/ 71733 h 1783976"/>
              <a:gd name="T6" fmla="*/ 0 w 932330"/>
              <a:gd name="T7" fmla="*/ 0 h 1783976"/>
              <a:gd name="T8" fmla="*/ 0 w 932330"/>
              <a:gd name="T9" fmla="*/ 0 h 17839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2330" h="1783976">
                <a:moveTo>
                  <a:pt x="932330" y="1783976"/>
                </a:moveTo>
                <a:cubicBezTo>
                  <a:pt x="909171" y="1200523"/>
                  <a:pt x="886012" y="617070"/>
                  <a:pt x="815789" y="331694"/>
                </a:cubicBezTo>
                <a:cubicBezTo>
                  <a:pt x="745566" y="46318"/>
                  <a:pt x="646954" y="127000"/>
                  <a:pt x="510989" y="71718"/>
                </a:cubicBezTo>
                <a:cubicBezTo>
                  <a:pt x="375024" y="16436"/>
                  <a:pt x="0" y="0"/>
                  <a:pt x="0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D6F9BFF-838F-6012-E364-497DA60D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 C &amp; C Views</a:t>
            </a:r>
            <a:br>
              <a:rPr lang="en-US" altLang="en-US" dirty="0"/>
            </a:br>
            <a:r>
              <a:rPr lang="en-US" altLang="en-US" dirty="0"/>
              <a:t>Constraints and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AE36C-C78D-7D12-355F-CBD61540B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Usage</a:t>
            </a:r>
          </a:p>
          <a:p>
            <a:pPr lvl="1">
              <a:defRPr/>
            </a:pPr>
            <a:r>
              <a:rPr lang="en-US" dirty="0"/>
              <a:t>Major </a:t>
            </a:r>
            <a:r>
              <a:rPr lang="en-US" b="1" dirty="0"/>
              <a:t>executing components</a:t>
            </a:r>
          </a:p>
          <a:p>
            <a:pPr lvl="1">
              <a:defRPr/>
            </a:pPr>
            <a:r>
              <a:rPr lang="en-US" dirty="0"/>
              <a:t>Major </a:t>
            </a:r>
            <a:r>
              <a:rPr lang="en-US" b="1" dirty="0"/>
              <a:t>shared data stores</a:t>
            </a:r>
          </a:p>
          <a:p>
            <a:pPr lvl="1">
              <a:defRPr/>
            </a:pPr>
            <a:r>
              <a:rPr lang="en-US" b="1" dirty="0"/>
              <a:t>Runtime interaction</a:t>
            </a:r>
            <a:r>
              <a:rPr lang="en-US" dirty="0"/>
              <a:t>; e.g., control and data flow, parallelism</a:t>
            </a:r>
          </a:p>
          <a:p>
            <a:pPr lvl="1">
              <a:defRPr/>
            </a:pPr>
            <a:r>
              <a:rPr lang="en-US" b="1" dirty="0"/>
              <a:t>Connector mechanisms</a:t>
            </a:r>
            <a:r>
              <a:rPr lang="en-US" dirty="0"/>
              <a:t> – e.g., service invocation, asynchronous messaging, event subscription, …</a:t>
            </a:r>
          </a:p>
          <a:p>
            <a:pPr>
              <a:defRPr/>
            </a:pPr>
            <a:r>
              <a:rPr lang="en-US" dirty="0"/>
              <a:t>Constraints</a:t>
            </a:r>
          </a:p>
          <a:p>
            <a:pPr lvl="1">
              <a:defRPr/>
            </a:pPr>
            <a:r>
              <a:rPr lang="en-US" dirty="0"/>
              <a:t>All attachments are only between components and connectors </a:t>
            </a:r>
          </a:p>
          <a:p>
            <a:pPr lvl="1">
              <a:defRPr/>
            </a:pPr>
            <a:r>
              <a:rPr lang="en-US" dirty="0"/>
              <a:t>Attachments must be between compatible ports and roles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A71A34D-69ED-2924-CA7C-F75221CF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Allocation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994CE-CDA3-143A-4237-A81C0D79A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Elements</a:t>
            </a:r>
          </a:p>
          <a:p>
            <a:pPr lvl="1">
              <a:defRPr/>
            </a:pPr>
            <a:r>
              <a:rPr lang="en-US" b="1" dirty="0"/>
              <a:t>Software element</a:t>
            </a:r>
            <a:endParaRPr lang="en-US" dirty="0"/>
          </a:p>
          <a:p>
            <a:pPr lvl="2">
              <a:defRPr/>
            </a:pPr>
            <a:r>
              <a:rPr lang="en-US" dirty="0"/>
              <a:t>Some runtime packaging of logical modules and components (e.g., processes)</a:t>
            </a:r>
            <a:endParaRPr lang="en-US" b="1" dirty="0"/>
          </a:p>
          <a:p>
            <a:pPr lvl="1">
              <a:defRPr/>
            </a:pPr>
            <a:r>
              <a:rPr lang="en-US" b="1" dirty="0"/>
              <a:t>Environmental element</a:t>
            </a:r>
            <a:r>
              <a:rPr lang="en-US" dirty="0"/>
              <a:t> -  </a:t>
            </a:r>
            <a:r>
              <a:rPr lang="en-US" b="1" dirty="0"/>
              <a:t>execution</a:t>
            </a:r>
            <a:r>
              <a:rPr lang="en-US" dirty="0"/>
              <a:t> (hardware, runtime operation) or </a:t>
            </a:r>
            <a:r>
              <a:rPr lang="en-US" b="1" dirty="0"/>
              <a:t>development</a:t>
            </a:r>
            <a:r>
              <a:rPr lang="en-US" dirty="0"/>
              <a:t> (file structure, deployment, development organization)</a:t>
            </a:r>
          </a:p>
          <a:p>
            <a:pPr lvl="2">
              <a:defRPr/>
            </a:pPr>
            <a:r>
              <a:rPr lang="en-US" dirty="0"/>
              <a:t>Properties that are provided to the software; e.g., bandwidth</a:t>
            </a:r>
          </a:p>
          <a:p>
            <a:pPr>
              <a:defRPr/>
            </a:pPr>
            <a:r>
              <a:rPr lang="en-US" dirty="0"/>
              <a:t>Relations</a:t>
            </a:r>
          </a:p>
          <a:p>
            <a:pPr lvl="1">
              <a:defRPr/>
            </a:pPr>
            <a:r>
              <a:rPr lang="en-US" b="1" dirty="0"/>
              <a:t>Allocated to </a:t>
            </a:r>
            <a:r>
              <a:rPr lang="en-US" dirty="0"/>
              <a:t>- a </a:t>
            </a:r>
            <a:r>
              <a:rPr lang="en-US" b="1" dirty="0"/>
              <a:t>software element</a:t>
            </a:r>
            <a:r>
              <a:rPr lang="en-US" dirty="0"/>
              <a:t> is mapped (allocated to) an </a:t>
            </a:r>
            <a:r>
              <a:rPr lang="en-US" b="1" dirty="0"/>
              <a:t>environmental element</a:t>
            </a:r>
          </a:p>
          <a:p>
            <a:pPr lvl="1">
              <a:defRPr/>
            </a:pPr>
            <a:r>
              <a:rPr lang="en-US" dirty="0"/>
              <a:t>Static or dynamic (e.g., resource allocation)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4E311F98-B9FC-F95A-4197-0E57049E6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15000"/>
            <a:ext cx="357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</a:rPr>
              <a:t>UML: Deployment diagrams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CA00011-FFE2-60EA-2224-A3C4310B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Allocation View Example</a:t>
            </a:r>
          </a:p>
        </p:txBody>
      </p:sp>
      <p:pic>
        <p:nvPicPr>
          <p:cNvPr id="22531" name="Picture 2" descr="http://www.jot.fm/issues/issue_2007_08/article1/images/figure3.gif">
            <a:extLst>
              <a:ext uri="{FF2B5EF4-FFF2-40B4-BE49-F238E27FC236}">
                <a16:creationId xmlns:a16="http://schemas.microsoft.com/office/drawing/2014/main" id="{EAA1BADD-4F09-2757-E57D-7EF39024C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95128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">
            <a:extLst>
              <a:ext uri="{FF2B5EF4-FFF2-40B4-BE49-F238E27FC236}">
                <a16:creationId xmlns:a16="http://schemas.microsoft.com/office/drawing/2014/main" id="{CF15C95A-4642-B319-BC4D-8D018D1D5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286000"/>
            <a:ext cx="47910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334C36-E40F-8665-8634-8BAA1F72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Alfred North Whitehead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B0BFDA-3A5C-C7F1-BC97-5ABB5DCF4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/>
          </a:p>
          <a:p>
            <a:endParaRPr lang="en-US" sz="2800" dirty="0"/>
          </a:p>
          <a:p>
            <a:pPr algn="ctr"/>
            <a:r>
              <a:rPr lang="en-US" sz="3200" dirty="0"/>
              <a:t>By relieving the mind of all unnecessary work, a good notation sets it free to concentrate on more advanced problems, and in effect increases the mental power of the [human] race.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AFF2B4-F5BA-8149-4CC1-1E6C8F7D8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5183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D017270-B54E-8F33-D31F-E8318CA91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Usage of Allocation Views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4D5B04B-1FB4-44DD-A7A7-1909EE38D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Specify </a:t>
            </a:r>
            <a:r>
              <a:rPr lang="en-US" altLang="en-US" b="1"/>
              <a:t>structure and behavior of runtime elements</a:t>
            </a:r>
            <a:r>
              <a:rPr lang="en-US" altLang="en-US"/>
              <a:t> such as processes, objects, servers, data stores</a:t>
            </a:r>
          </a:p>
          <a:p>
            <a:r>
              <a:rPr lang="en-US" altLang="en-US"/>
              <a:t>Reasoning and decisions about …</a:t>
            </a:r>
          </a:p>
          <a:p>
            <a:pPr lvl="1"/>
            <a:r>
              <a:rPr lang="en-US" altLang="en-US"/>
              <a:t>What hardware and software is needed</a:t>
            </a:r>
          </a:p>
          <a:p>
            <a:pPr lvl="1"/>
            <a:r>
              <a:rPr lang="en-US" altLang="en-US"/>
              <a:t>Distributed development and allocation of work to teams. </a:t>
            </a:r>
          </a:p>
          <a:p>
            <a:pPr lvl="1"/>
            <a:r>
              <a:rPr lang="en-US" altLang="en-US"/>
              <a:t>Builds, integration testing, version control</a:t>
            </a:r>
          </a:p>
          <a:p>
            <a:pPr lvl="1"/>
            <a:r>
              <a:rPr lang="en-US" altLang="en-US"/>
              <a:t>System installation 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5416409-5A9E-809D-41F8-7490BCFF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Augment with “Quality” Views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5AC4FBDF-1219-1531-CEDD-6B088C0E8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More specific views</a:t>
            </a:r>
            <a:r>
              <a:rPr lang="en-US" altLang="en-US"/>
              <a:t> may be needed for </a:t>
            </a:r>
            <a:r>
              <a:rPr lang="en-US" altLang="en-US" b="1"/>
              <a:t>specific stakeholders</a:t>
            </a:r>
            <a:r>
              <a:rPr lang="en-US" altLang="en-US"/>
              <a:t> or to address </a:t>
            </a:r>
            <a:r>
              <a:rPr lang="en-US" altLang="en-US" b="1"/>
              <a:t>specific concerns</a:t>
            </a:r>
            <a:endParaRPr lang="en-US" altLang="en-US"/>
          </a:p>
          <a:p>
            <a:r>
              <a:rPr lang="en-US" altLang="en-US"/>
              <a:t>The solution may be </a:t>
            </a:r>
            <a:r>
              <a:rPr lang="en-US" altLang="en-US" b="1"/>
              <a:t>cross cutting </a:t>
            </a:r>
            <a:r>
              <a:rPr lang="en-US" altLang="en-US"/>
              <a:t>across </a:t>
            </a:r>
            <a:r>
              <a:rPr lang="en-US" altLang="en-US" b="1"/>
              <a:t>multiple structural views</a:t>
            </a:r>
          </a:p>
          <a:p>
            <a:pPr lvl="1"/>
            <a:r>
              <a:rPr lang="en-US" altLang="en-US"/>
              <a:t>By analogy – plumbing or electrical systems for buildings</a:t>
            </a:r>
          </a:p>
          <a:p>
            <a:r>
              <a:rPr lang="en-US" altLang="en-US"/>
              <a:t>A quality view </a:t>
            </a:r>
            <a:r>
              <a:rPr lang="en-US" altLang="en-US" b="1"/>
              <a:t>extracts</a:t>
            </a:r>
            <a:r>
              <a:rPr lang="en-US" altLang="en-US"/>
              <a:t> relevant </a:t>
            </a:r>
            <a:r>
              <a:rPr lang="en-US" altLang="en-US" b="1"/>
              <a:t>pieces of structural views </a:t>
            </a:r>
            <a:r>
              <a:rPr lang="en-US" altLang="en-US"/>
              <a:t>and </a:t>
            </a:r>
            <a:r>
              <a:rPr lang="en-US" altLang="en-US" b="1"/>
              <a:t>packages</a:t>
            </a:r>
            <a:r>
              <a:rPr lang="en-US" altLang="en-US"/>
              <a:t> them together </a:t>
            </a:r>
          </a:p>
          <a:p>
            <a:pPr lvl="1"/>
            <a:r>
              <a:rPr lang="en-US" altLang="en-US"/>
              <a:t>E.g., show just those components that have a role in satisfying security requirements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BFA7815-6D40-BAC0-9DE3-6958C15E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Relating Structures to Each Other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4C3F3B37-AE54-3D2C-D6E6-5075BC41D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Each structure</a:t>
            </a:r>
            <a:r>
              <a:rPr lang="en-US" altLang="en-US"/>
              <a:t> provides a </a:t>
            </a:r>
            <a:r>
              <a:rPr lang="en-US" altLang="en-US" b="1"/>
              <a:t>different perspective</a:t>
            </a:r>
            <a:r>
              <a:rPr lang="en-US" altLang="en-US"/>
              <a:t> and design handle on a system</a:t>
            </a:r>
          </a:p>
          <a:p>
            <a:pPr lvl="1" eaLnBrk="1" hangingPunct="1"/>
            <a:r>
              <a:rPr lang="en-US" altLang="en-US"/>
              <a:t>Each is valid and useful on its own</a:t>
            </a:r>
          </a:p>
          <a:p>
            <a:pPr eaLnBrk="1" hangingPunct="1"/>
            <a:r>
              <a:rPr lang="en-US" altLang="en-US"/>
              <a:t>The structures are </a:t>
            </a:r>
            <a:r>
              <a:rPr lang="en-US" altLang="en-US" b="1"/>
              <a:t>not independent</a:t>
            </a:r>
            <a:r>
              <a:rPr lang="en-US" altLang="en-US"/>
              <a:t>, just the opposite</a:t>
            </a:r>
            <a:endParaRPr lang="en-US" altLang="en-US" b="1"/>
          </a:p>
          <a:p>
            <a:pPr lvl="1" eaLnBrk="1" hangingPunct="1"/>
            <a:r>
              <a:rPr lang="en-US" altLang="en-US"/>
              <a:t>Elements of one will be related to elements of another</a:t>
            </a:r>
          </a:p>
          <a:p>
            <a:pPr eaLnBrk="1" hangingPunct="1"/>
            <a:r>
              <a:rPr lang="en-US" altLang="en-US" b="1"/>
              <a:t>Relationships</a:t>
            </a:r>
            <a:r>
              <a:rPr lang="en-US" altLang="en-US"/>
              <a:t> should be </a:t>
            </a:r>
            <a:r>
              <a:rPr lang="en-US" altLang="en-US" b="1"/>
              <a:t>consistent and rational</a:t>
            </a:r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id="{7745249A-15BD-82EC-DABF-3A7CA437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73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Element names: meaningful and consistent across views!!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9AD99947-7729-A0CC-39D3-A41E5087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Relating Structures to Each Other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762D23CC-61C3-4C50-0852-3EAA922EE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 a code module in a decomposition structure may map to one, part of one, or several run-time components in a component-and-connector structure</a:t>
            </a:r>
          </a:p>
          <a:p>
            <a:pPr eaLnBrk="1" hangingPunct="1"/>
            <a:r>
              <a:rPr lang="en-US" altLang="en-US" b="1"/>
              <a:t>Sometimes, one structure dominates</a:t>
            </a:r>
            <a:r>
              <a:rPr lang="en-US" altLang="en-US"/>
              <a:t> (usually decomposition structure) </a:t>
            </a:r>
          </a:p>
          <a:p>
            <a:pPr eaLnBrk="1" hangingPunct="1"/>
            <a:r>
              <a:rPr lang="en-US" altLang="en-US"/>
              <a:t>For some systems, </a:t>
            </a:r>
            <a:r>
              <a:rPr lang="en-US" altLang="en-US" b="1"/>
              <a:t>some structures </a:t>
            </a:r>
            <a:r>
              <a:rPr lang="en-US" altLang="en-US"/>
              <a:t>may be </a:t>
            </a:r>
            <a:r>
              <a:rPr lang="en-US" altLang="en-US" b="1"/>
              <a:t>irrelevant or trivial</a:t>
            </a:r>
            <a:r>
              <a:rPr lang="en-US" altLang="en-US"/>
              <a:t>, such as a single node, single process application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49D312D-949F-2C78-F638-A98416ED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Relating Structures to Each Other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84EEB88E-63A5-764D-2397-2D48423DD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871776"/>
            <a:ext cx="472122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jot.fm/issues/issue_2007_08/article1/images/figure2.gif">
            <a:extLst>
              <a:ext uri="{FF2B5EF4-FFF2-40B4-BE49-F238E27FC236}">
                <a16:creationId xmlns:a16="http://schemas.microsoft.com/office/drawing/2014/main" id="{0BFF231A-049B-4C85-BDE6-E339A7A4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4511789"/>
            <a:ext cx="41386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http://www.jot.fm/issues/issue_2007_08/article1/images/figure3.gif">
            <a:extLst>
              <a:ext uri="{FF2B5EF4-FFF2-40B4-BE49-F238E27FC236}">
                <a16:creationId xmlns:a16="http://schemas.microsoft.com/office/drawing/2014/main" id="{59D4AD77-326D-34C9-704E-F050C625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400"/>
            <a:ext cx="28590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Diagrams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Behavior Diagrams</a:t>
            </a:r>
          </a:p>
        </p:txBody>
      </p:sp>
    </p:spTree>
    <p:extLst>
      <p:ext uri="{BB962C8B-B14F-4D97-AF65-F5344CB8AC3E}">
        <p14:creationId xmlns:p14="http://schemas.microsoft.com/office/powerpoint/2010/main" val="409087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3">
            <a:extLst>
              <a:ext uri="{FF2B5EF4-FFF2-40B4-BE49-F238E27FC236}">
                <a16:creationId xmlns:a16="http://schemas.microsoft.com/office/drawing/2014/main" id="{8F20DC03-6A23-44A0-8C70-978BAEB20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8600"/>
            <a:ext cx="2514600" cy="1981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450" tIns="17463" rIns="44450" bIns="17463" anchor="ctr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46A1156-2EEC-41F2-AA7E-1B0074478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Sequence Diagrams</a:t>
            </a:r>
            <a:endParaRPr lang="en-US" altLang="en-US" dirty="0"/>
          </a:p>
        </p:txBody>
      </p:sp>
      <p:sp>
        <p:nvSpPr>
          <p:cNvPr id="17412" name="Rectangle 35">
            <a:extLst>
              <a:ext uri="{FF2B5EF4-FFF2-40B4-BE49-F238E27FC236}">
                <a16:creationId xmlns:a16="http://schemas.microsoft.com/office/drawing/2014/main" id="{CB24E27E-093F-4090-A250-F308AE75B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3" y="2378075"/>
            <a:ext cx="1349375" cy="531813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13" name="Rectangle 36">
            <a:extLst>
              <a:ext uri="{FF2B5EF4-FFF2-40B4-BE49-F238E27FC236}">
                <a16:creationId xmlns:a16="http://schemas.microsoft.com/office/drawing/2014/main" id="{CA7FF7FF-497B-4854-8D52-64FFA5CC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419350"/>
            <a:ext cx="601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>
                <a:solidFill>
                  <a:srgbClr val="000000"/>
                </a:solidFill>
              </a:rPr>
              <a:t> : Client</a:t>
            </a:r>
            <a:endParaRPr lang="en-US" altLang="en-US" sz="1800"/>
          </a:p>
        </p:txBody>
      </p:sp>
      <p:sp>
        <p:nvSpPr>
          <p:cNvPr id="17414" name="Line 37">
            <a:extLst>
              <a:ext uri="{FF2B5EF4-FFF2-40B4-BE49-F238E27FC236}">
                <a16:creationId xmlns:a16="http://schemas.microsoft.com/office/drawing/2014/main" id="{669F17FF-DCFA-4102-8DD0-3DBDC105C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2800" y="2909888"/>
            <a:ext cx="1588" cy="2174875"/>
          </a:xfrm>
          <a:prstGeom prst="line">
            <a:avLst/>
          </a:prstGeom>
          <a:noFill/>
          <a:ln w="0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Rectangle 38">
            <a:extLst>
              <a:ext uri="{FF2B5EF4-FFF2-40B4-BE49-F238E27FC236}">
                <a16:creationId xmlns:a16="http://schemas.microsoft.com/office/drawing/2014/main" id="{B3DE0723-2450-4FD0-A336-DD88CAAC2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950" y="3387725"/>
            <a:ext cx="141288" cy="8001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16" name="Rectangle 39">
            <a:extLst>
              <a:ext uri="{FF2B5EF4-FFF2-40B4-BE49-F238E27FC236}">
                <a16:creationId xmlns:a16="http://schemas.microsoft.com/office/drawing/2014/main" id="{A2EAF632-42A8-4CFD-BDAD-722503E9C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2378075"/>
            <a:ext cx="1349375" cy="531813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17" name="Rectangle 40">
            <a:extLst>
              <a:ext uri="{FF2B5EF4-FFF2-40B4-BE49-F238E27FC236}">
                <a16:creationId xmlns:a16="http://schemas.microsoft.com/office/drawing/2014/main" id="{0EA325AF-B596-4A18-9DED-426C24AE8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0" y="2419350"/>
            <a:ext cx="984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>
                <a:solidFill>
                  <a:srgbClr val="000000"/>
                </a:solidFill>
              </a:rPr>
              <a:t> : Supplier</a:t>
            </a:r>
            <a:endParaRPr lang="en-US" altLang="en-US" sz="1800"/>
          </a:p>
        </p:txBody>
      </p:sp>
      <p:sp>
        <p:nvSpPr>
          <p:cNvPr id="17418" name="Line 41">
            <a:extLst>
              <a:ext uri="{FF2B5EF4-FFF2-40B4-BE49-F238E27FC236}">
                <a16:creationId xmlns:a16="http://schemas.microsoft.com/office/drawing/2014/main" id="{7C10A151-DF9A-48FB-8B5E-694AD7439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6525" y="2909888"/>
            <a:ext cx="1588" cy="2174875"/>
          </a:xfrm>
          <a:prstGeom prst="line">
            <a:avLst/>
          </a:prstGeom>
          <a:noFill/>
          <a:ln w="0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Rectangle 42">
            <a:extLst>
              <a:ext uri="{FF2B5EF4-FFF2-40B4-BE49-F238E27FC236}">
                <a16:creationId xmlns:a16="http://schemas.microsoft.com/office/drawing/2014/main" id="{5DACA628-0043-46AE-8C53-6075934A1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3387725"/>
            <a:ext cx="125413" cy="5334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20" name="Rectangle 43">
            <a:extLst>
              <a:ext uri="{FF2B5EF4-FFF2-40B4-BE49-F238E27FC236}">
                <a16:creationId xmlns:a16="http://schemas.microsoft.com/office/drawing/2014/main" id="{E18BF452-256E-412E-B929-910A5BCE8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25" y="3625850"/>
            <a:ext cx="127000" cy="2667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21" name="Line 46">
            <a:extLst>
              <a:ext uri="{FF2B5EF4-FFF2-40B4-BE49-F238E27FC236}">
                <a16:creationId xmlns:a16="http://schemas.microsoft.com/office/drawing/2014/main" id="{F7588DE2-8DE6-425D-96E1-EE6BDBA92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4238" y="3387725"/>
            <a:ext cx="2992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47">
            <a:extLst>
              <a:ext uri="{FF2B5EF4-FFF2-40B4-BE49-F238E27FC236}">
                <a16:creationId xmlns:a16="http://schemas.microsoft.com/office/drawing/2014/main" id="{FCFDD963-3C6C-462A-924F-18E83E33FA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6813" y="3387725"/>
            <a:ext cx="169862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48">
            <a:extLst>
              <a:ext uri="{FF2B5EF4-FFF2-40B4-BE49-F238E27FC236}">
                <a16:creationId xmlns:a16="http://schemas.microsoft.com/office/drawing/2014/main" id="{C15419D3-0E9E-4846-9E36-6EE478FDD7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76813" y="3317875"/>
            <a:ext cx="169862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Rectangle 49">
            <a:extLst>
              <a:ext uri="{FF2B5EF4-FFF2-40B4-BE49-F238E27FC236}">
                <a16:creationId xmlns:a16="http://schemas.microsoft.com/office/drawing/2014/main" id="{84FFBF5E-BD37-4C1E-8E58-691A6DAE9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8" y="3078163"/>
            <a:ext cx="19224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1. PerformResponsibility</a:t>
            </a:r>
            <a:endParaRPr lang="en-US" altLang="en-US" sz="1800"/>
          </a:p>
        </p:txBody>
      </p:sp>
      <p:sp>
        <p:nvSpPr>
          <p:cNvPr id="17425" name="Rectangle 50">
            <a:extLst>
              <a:ext uri="{FF2B5EF4-FFF2-40B4-BE49-F238E27FC236}">
                <a16:creationId xmlns:a16="http://schemas.microsoft.com/office/drawing/2014/main" id="{D16576E6-C940-4BB9-8252-95D4A05AC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25" y="3625850"/>
            <a:ext cx="660400" cy="1397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26" name="Line 51">
            <a:extLst>
              <a:ext uri="{FF2B5EF4-FFF2-40B4-BE49-F238E27FC236}">
                <a16:creationId xmlns:a16="http://schemas.microsoft.com/office/drawing/2014/main" id="{0C900697-2E44-4F02-82CC-248203F6F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6225" y="3765550"/>
            <a:ext cx="155575" cy="571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52">
            <a:extLst>
              <a:ext uri="{FF2B5EF4-FFF2-40B4-BE49-F238E27FC236}">
                <a16:creationId xmlns:a16="http://schemas.microsoft.com/office/drawing/2014/main" id="{336CC429-39C4-43E4-A5A3-305E7CB534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56225" y="3695700"/>
            <a:ext cx="155575" cy="69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Rectangle 53">
            <a:extLst>
              <a:ext uri="{FF2B5EF4-FFF2-40B4-BE49-F238E27FC236}">
                <a16:creationId xmlns:a16="http://schemas.microsoft.com/office/drawing/2014/main" id="{01667254-CA45-42A5-95EF-FCFE4DEAE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88" y="3387725"/>
            <a:ext cx="26908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1.1. PerformAnotherResponsibility</a:t>
            </a:r>
            <a:endParaRPr lang="en-US" altLang="en-US" sz="1800"/>
          </a:p>
        </p:txBody>
      </p:sp>
      <p:sp>
        <p:nvSpPr>
          <p:cNvPr id="17429" name="Text Box 4">
            <a:extLst>
              <a:ext uri="{FF2B5EF4-FFF2-40B4-BE49-F238E27FC236}">
                <a16:creationId xmlns:a16="http://schemas.microsoft.com/office/drawing/2014/main" id="{3A72526B-B33E-425E-BD8D-04DBF27EA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733800"/>
            <a:ext cx="1119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450" tIns="17463" rIns="44450" bIns="17463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447F"/>
                </a:solidFill>
              </a:rPr>
              <a:t>Message</a:t>
            </a:r>
          </a:p>
        </p:txBody>
      </p:sp>
      <p:sp>
        <p:nvSpPr>
          <p:cNvPr id="17430" name="Text Box 5">
            <a:extLst>
              <a:ext uri="{FF2B5EF4-FFF2-40B4-BE49-F238E27FC236}">
                <a16:creationId xmlns:a16="http://schemas.microsoft.com/office/drawing/2014/main" id="{DA22B6A9-7410-4D52-868E-6340152DB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0"/>
            <a:ext cx="19510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450" tIns="17463" rIns="44450" bIns="17463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447F"/>
                </a:solidFill>
              </a:rPr>
              <a:t>Focus of Control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447F"/>
                </a:solidFill>
              </a:rPr>
              <a:t>(Activation)</a:t>
            </a:r>
          </a:p>
        </p:txBody>
      </p:sp>
      <p:sp>
        <p:nvSpPr>
          <p:cNvPr id="17431" name="Text Box 6">
            <a:extLst>
              <a:ext uri="{FF2B5EF4-FFF2-40B4-BE49-F238E27FC236}">
                <a16:creationId xmlns:a16="http://schemas.microsoft.com/office/drawing/2014/main" id="{0C7CD658-DABF-4A02-8399-40209DB82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209800"/>
            <a:ext cx="1295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450" tIns="17463" rIns="44450" bIns="17463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447F"/>
                </a:solidFill>
              </a:rPr>
              <a:t>Object Lifeline</a:t>
            </a:r>
          </a:p>
        </p:txBody>
      </p:sp>
      <p:sp>
        <p:nvSpPr>
          <p:cNvPr id="17432" name="Text Box 7">
            <a:extLst>
              <a:ext uri="{FF2B5EF4-FFF2-40B4-BE49-F238E27FC236}">
                <a16:creationId xmlns:a16="http://schemas.microsoft.com/office/drawing/2014/main" id="{8F20ECDC-AF2F-408A-9138-C5C7858E7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438400"/>
            <a:ext cx="2235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450" tIns="17463" rIns="44450" bIns="17463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447F"/>
                </a:solidFill>
              </a:rPr>
              <a:t>Reflexive message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447F"/>
                </a:solidFill>
              </a:rPr>
              <a:t>(Message to self)</a:t>
            </a:r>
          </a:p>
        </p:txBody>
      </p:sp>
      <p:sp>
        <p:nvSpPr>
          <p:cNvPr id="17433" name="Text Box 8">
            <a:extLst>
              <a:ext uri="{FF2B5EF4-FFF2-40B4-BE49-F238E27FC236}">
                <a16:creationId xmlns:a16="http://schemas.microsoft.com/office/drawing/2014/main" id="{52DBD7AF-0A15-4833-B652-72E4B874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191000"/>
            <a:ext cx="202565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450" tIns="17463" rIns="44450" bIns="17463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447F"/>
                </a:solidFill>
              </a:rPr>
              <a:t>Hierarchical message numbering</a:t>
            </a:r>
          </a:p>
        </p:txBody>
      </p:sp>
      <p:sp>
        <p:nvSpPr>
          <p:cNvPr id="17434" name="Text Box 10">
            <a:extLst>
              <a:ext uri="{FF2B5EF4-FFF2-40B4-BE49-F238E27FC236}">
                <a16:creationId xmlns:a16="http://schemas.microsoft.com/office/drawing/2014/main" id="{146550EC-E078-48B2-9EDF-A3E4D8A50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676400"/>
            <a:ext cx="1487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450" tIns="17463" rIns="44450" bIns="17463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447F"/>
                </a:solidFill>
              </a:rPr>
              <a:t>Client object</a:t>
            </a:r>
          </a:p>
        </p:txBody>
      </p:sp>
      <p:sp>
        <p:nvSpPr>
          <p:cNvPr id="17435" name="Text Box 11">
            <a:extLst>
              <a:ext uri="{FF2B5EF4-FFF2-40B4-BE49-F238E27FC236}">
                <a16:creationId xmlns:a16="http://schemas.microsoft.com/office/drawing/2014/main" id="{641F1358-1272-4BFC-B1BD-D39B88448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1676400"/>
            <a:ext cx="1770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450" tIns="17463" rIns="44450" bIns="17463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447F"/>
                </a:solidFill>
              </a:rPr>
              <a:t>Supplier object</a:t>
            </a:r>
          </a:p>
        </p:txBody>
      </p:sp>
      <p:sp>
        <p:nvSpPr>
          <p:cNvPr id="17436" name="Rectangle 23">
            <a:extLst>
              <a:ext uri="{FF2B5EF4-FFF2-40B4-BE49-F238E27FC236}">
                <a16:creationId xmlns:a16="http://schemas.microsoft.com/office/drawing/2014/main" id="{1243E3A0-E42F-40E2-B760-ED0D863DB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3" y="412750"/>
            <a:ext cx="652462" cy="45085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37" name="Rectangle 24">
            <a:extLst>
              <a:ext uri="{FF2B5EF4-FFF2-40B4-BE49-F238E27FC236}">
                <a16:creationId xmlns:a16="http://schemas.microsoft.com/office/drawing/2014/main" id="{5F751129-5B35-42C9-903A-004B45127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57200"/>
            <a:ext cx="387350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Client</a:t>
            </a:r>
            <a:endParaRPr lang="en-US" altLang="en-US" sz="1800"/>
          </a:p>
        </p:txBody>
      </p:sp>
      <p:sp>
        <p:nvSpPr>
          <p:cNvPr id="17438" name="Rectangle 25">
            <a:extLst>
              <a:ext uri="{FF2B5EF4-FFF2-40B4-BE49-F238E27FC236}">
                <a16:creationId xmlns:a16="http://schemas.microsoft.com/office/drawing/2014/main" id="{70D36C95-DE5A-48A0-97F4-F452569C7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3" y="649288"/>
            <a:ext cx="652462" cy="214312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39" name="Rectangle 26">
            <a:extLst>
              <a:ext uri="{FF2B5EF4-FFF2-40B4-BE49-F238E27FC236}">
                <a16:creationId xmlns:a16="http://schemas.microsoft.com/office/drawing/2014/main" id="{AFF8EBAC-098D-4ED7-9C83-D9C1119D3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3" y="738188"/>
            <a:ext cx="652462" cy="125412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40" name="Rectangle 27">
            <a:extLst>
              <a:ext uri="{FF2B5EF4-FFF2-40B4-BE49-F238E27FC236}">
                <a16:creationId xmlns:a16="http://schemas.microsoft.com/office/drawing/2014/main" id="{15E78F99-A9B4-4073-B2A9-A4F9C0241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0" y="1138238"/>
            <a:ext cx="2184400" cy="84455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41" name="Rectangle 28">
            <a:extLst>
              <a:ext uri="{FF2B5EF4-FFF2-40B4-BE49-F238E27FC236}">
                <a16:creationId xmlns:a16="http://schemas.microsoft.com/office/drawing/2014/main" id="{1FDAD15F-CDFB-4EAD-B465-BB7B32BD2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513" y="1171575"/>
            <a:ext cx="55562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Supplier</a:t>
            </a:r>
            <a:endParaRPr lang="en-US" altLang="en-US" sz="1800"/>
          </a:p>
        </p:txBody>
      </p:sp>
      <p:sp>
        <p:nvSpPr>
          <p:cNvPr id="17442" name="Rectangle 29">
            <a:extLst>
              <a:ext uri="{FF2B5EF4-FFF2-40B4-BE49-F238E27FC236}">
                <a16:creationId xmlns:a16="http://schemas.microsoft.com/office/drawing/2014/main" id="{3DBFCE2E-6C46-405D-9D3D-E770682C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0" y="1374775"/>
            <a:ext cx="2184400" cy="608013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43" name="Rectangle 30">
            <a:extLst>
              <a:ext uri="{FF2B5EF4-FFF2-40B4-BE49-F238E27FC236}">
                <a16:creationId xmlns:a16="http://schemas.microsoft.com/office/drawing/2014/main" id="{104CBBB8-1553-47EA-8223-2484F2280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0" y="1465263"/>
            <a:ext cx="2184400" cy="517525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44" name="Rectangle 31">
            <a:extLst>
              <a:ext uri="{FF2B5EF4-FFF2-40B4-BE49-F238E27FC236}">
                <a16:creationId xmlns:a16="http://schemas.microsoft.com/office/drawing/2014/main" id="{FE1AD611-8A89-46C4-A7F3-09ECDC112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577975"/>
            <a:ext cx="15779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PerformResponsibility()</a:t>
            </a:r>
            <a:endParaRPr lang="en-US" altLang="en-US" sz="1800"/>
          </a:p>
        </p:txBody>
      </p:sp>
      <p:sp>
        <p:nvSpPr>
          <p:cNvPr id="17445" name="Rectangle 32">
            <a:extLst>
              <a:ext uri="{FF2B5EF4-FFF2-40B4-BE49-F238E27FC236}">
                <a16:creationId xmlns:a16="http://schemas.microsoft.com/office/drawing/2014/main" id="{5BE5E03F-F0A9-4BA1-BDA3-539912C76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275" y="1757363"/>
            <a:ext cx="2109788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PerformAnotherResponsibility()</a:t>
            </a:r>
            <a:endParaRPr lang="en-US" altLang="en-US" sz="1800"/>
          </a:p>
        </p:txBody>
      </p:sp>
      <p:sp>
        <p:nvSpPr>
          <p:cNvPr id="17446" name="Line 13">
            <a:extLst>
              <a:ext uri="{FF2B5EF4-FFF2-40B4-BE49-F238E27FC236}">
                <a16:creationId xmlns:a16="http://schemas.microsoft.com/office/drawing/2014/main" id="{D45E9CA0-796E-46FA-84AA-3DC4064DD0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1981200"/>
            <a:ext cx="76200" cy="381000"/>
          </a:xfrm>
          <a:prstGeom prst="line">
            <a:avLst/>
          </a:prstGeom>
          <a:noFill/>
          <a:ln w="25400">
            <a:solidFill>
              <a:srgbClr val="00447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4450" tIns="17463" rIns="44450" bIns="17463">
            <a:spAutoFit/>
          </a:bodyPr>
          <a:lstStyle/>
          <a:p>
            <a:endParaRPr lang="en-US"/>
          </a:p>
        </p:txBody>
      </p:sp>
      <p:sp>
        <p:nvSpPr>
          <p:cNvPr id="17447" name="Line 14">
            <a:extLst>
              <a:ext uri="{FF2B5EF4-FFF2-40B4-BE49-F238E27FC236}">
                <a16:creationId xmlns:a16="http://schemas.microsoft.com/office/drawing/2014/main" id="{B0747C10-C9C3-4A5B-AD95-4E3EE2674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981200"/>
            <a:ext cx="228600" cy="381000"/>
          </a:xfrm>
          <a:prstGeom prst="line">
            <a:avLst/>
          </a:prstGeom>
          <a:noFill/>
          <a:ln w="25400">
            <a:solidFill>
              <a:srgbClr val="00447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4450" tIns="17463" rIns="44450" bIns="17463">
            <a:spAutoFit/>
          </a:bodyPr>
          <a:lstStyle/>
          <a:p>
            <a:endParaRPr lang="en-US"/>
          </a:p>
        </p:txBody>
      </p:sp>
      <p:sp>
        <p:nvSpPr>
          <p:cNvPr id="17448" name="Line 15">
            <a:extLst>
              <a:ext uri="{FF2B5EF4-FFF2-40B4-BE49-F238E27FC236}">
                <a16:creationId xmlns:a16="http://schemas.microsoft.com/office/drawing/2014/main" id="{568808F2-A7F0-4F6A-B0F7-ACE5B5F5F7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819400"/>
            <a:ext cx="1066800" cy="381000"/>
          </a:xfrm>
          <a:prstGeom prst="line">
            <a:avLst/>
          </a:prstGeom>
          <a:noFill/>
          <a:ln w="25400">
            <a:solidFill>
              <a:srgbClr val="00447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4450" tIns="17463" rIns="44450" bIns="17463">
            <a:spAutoFit/>
          </a:bodyPr>
          <a:lstStyle/>
          <a:p>
            <a:endParaRPr lang="en-US"/>
          </a:p>
        </p:txBody>
      </p:sp>
      <p:sp>
        <p:nvSpPr>
          <p:cNvPr id="17449" name="Line 16">
            <a:extLst>
              <a:ext uri="{FF2B5EF4-FFF2-40B4-BE49-F238E27FC236}">
                <a16:creationId xmlns:a16="http://schemas.microsoft.com/office/drawing/2014/main" id="{02337BDE-262C-4439-B5DA-188F97F3B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743200"/>
            <a:ext cx="1143000" cy="457200"/>
          </a:xfrm>
          <a:prstGeom prst="line">
            <a:avLst/>
          </a:prstGeom>
          <a:noFill/>
          <a:ln w="25400">
            <a:solidFill>
              <a:srgbClr val="00447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4450" tIns="17463" rIns="44450" bIns="17463">
            <a:spAutoFit/>
          </a:bodyPr>
          <a:lstStyle/>
          <a:p>
            <a:endParaRPr lang="en-US"/>
          </a:p>
        </p:txBody>
      </p:sp>
      <p:sp>
        <p:nvSpPr>
          <p:cNvPr id="17450" name="Line 17">
            <a:extLst>
              <a:ext uri="{FF2B5EF4-FFF2-40B4-BE49-F238E27FC236}">
                <a16:creationId xmlns:a16="http://schemas.microsoft.com/office/drawing/2014/main" id="{8EC3BDF8-11F8-4427-959B-DBEC5AA554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3429000"/>
            <a:ext cx="76200" cy="381000"/>
          </a:xfrm>
          <a:prstGeom prst="line">
            <a:avLst/>
          </a:prstGeom>
          <a:noFill/>
          <a:ln w="25400">
            <a:solidFill>
              <a:srgbClr val="00447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4450" tIns="17463" rIns="44450" bIns="17463">
            <a:spAutoFit/>
          </a:bodyPr>
          <a:lstStyle/>
          <a:p>
            <a:endParaRPr lang="en-US"/>
          </a:p>
        </p:txBody>
      </p:sp>
      <p:sp>
        <p:nvSpPr>
          <p:cNvPr id="17451" name="Line 18">
            <a:extLst>
              <a:ext uri="{FF2B5EF4-FFF2-40B4-BE49-F238E27FC236}">
                <a16:creationId xmlns:a16="http://schemas.microsoft.com/office/drawing/2014/main" id="{8846802A-3D22-457C-BC9A-6CA4E5C175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33600" y="4191000"/>
            <a:ext cx="990600" cy="381000"/>
          </a:xfrm>
          <a:prstGeom prst="line">
            <a:avLst/>
          </a:prstGeom>
          <a:noFill/>
          <a:ln w="25400">
            <a:solidFill>
              <a:srgbClr val="00447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4450" tIns="17463" rIns="44450" bIns="17463">
            <a:spAutoFit/>
          </a:bodyPr>
          <a:lstStyle/>
          <a:p>
            <a:endParaRPr lang="en-US"/>
          </a:p>
        </p:txBody>
      </p:sp>
      <p:sp>
        <p:nvSpPr>
          <p:cNvPr id="17452" name="Line 19">
            <a:extLst>
              <a:ext uri="{FF2B5EF4-FFF2-40B4-BE49-F238E27FC236}">
                <a16:creationId xmlns:a16="http://schemas.microsoft.com/office/drawing/2014/main" id="{6175009C-727D-49C8-89EE-AAC81A83E4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3886200"/>
            <a:ext cx="1066800" cy="762000"/>
          </a:xfrm>
          <a:prstGeom prst="line">
            <a:avLst/>
          </a:prstGeom>
          <a:noFill/>
          <a:ln w="25400">
            <a:solidFill>
              <a:srgbClr val="00447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4450" tIns="17463" rIns="44450" bIns="17463">
            <a:spAutoFit/>
          </a:bodyPr>
          <a:lstStyle/>
          <a:p>
            <a:endParaRPr lang="en-US"/>
          </a:p>
        </p:txBody>
      </p:sp>
      <p:sp>
        <p:nvSpPr>
          <p:cNvPr id="17453" name="Line 20">
            <a:extLst>
              <a:ext uri="{FF2B5EF4-FFF2-40B4-BE49-F238E27FC236}">
                <a16:creationId xmlns:a16="http://schemas.microsoft.com/office/drawing/2014/main" id="{E507ADDD-ABDF-4AA1-901E-A204ADC993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3581400"/>
            <a:ext cx="838200" cy="609600"/>
          </a:xfrm>
          <a:prstGeom prst="line">
            <a:avLst/>
          </a:prstGeom>
          <a:noFill/>
          <a:ln w="25400">
            <a:solidFill>
              <a:srgbClr val="00447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4450" tIns="17463" rIns="44450" bIns="17463">
            <a:spAutoFit/>
          </a:bodyPr>
          <a:lstStyle/>
          <a:p>
            <a:endParaRPr lang="en-US"/>
          </a:p>
        </p:txBody>
      </p:sp>
      <p:sp>
        <p:nvSpPr>
          <p:cNvPr id="17454" name="Line 21">
            <a:extLst>
              <a:ext uri="{FF2B5EF4-FFF2-40B4-BE49-F238E27FC236}">
                <a16:creationId xmlns:a16="http://schemas.microsoft.com/office/drawing/2014/main" id="{564EBE93-52B6-448B-8A88-FF0064F8B9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3048000"/>
            <a:ext cx="76200" cy="304800"/>
          </a:xfrm>
          <a:prstGeom prst="line">
            <a:avLst/>
          </a:prstGeom>
          <a:noFill/>
          <a:ln w="25400">
            <a:solidFill>
              <a:srgbClr val="00447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44450" tIns="17463" rIns="44450" bIns="17463">
            <a:spAutoFit/>
          </a:bodyPr>
          <a:lstStyle/>
          <a:p>
            <a:endParaRPr lang="en-US"/>
          </a:p>
        </p:txBody>
      </p:sp>
      <p:sp>
        <p:nvSpPr>
          <p:cNvPr id="17455" name="Text Box 34">
            <a:extLst>
              <a:ext uri="{FF2B5EF4-FFF2-40B4-BE49-F238E27FC236}">
                <a16:creationId xmlns:a16="http://schemas.microsoft.com/office/drawing/2014/main" id="{58477034-151C-4A7C-B2FB-87C3FA966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04800"/>
            <a:ext cx="9366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4450" tIns="17463" rIns="44450" bIns="17463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The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classes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77A981-C24C-431C-BEF0-CD97806DE03C}"/>
              </a:ext>
            </a:extLst>
          </p:cNvPr>
          <p:cNvSpPr txBox="1"/>
          <p:nvPr/>
        </p:nvSpPr>
        <p:spPr>
          <a:xfrm>
            <a:off x="381000" y="5562600"/>
            <a:ext cx="853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t>Sequence diagrams illustrate how objects interact with each other </a:t>
            </a:r>
            <a:r>
              <a:rPr lang="en-US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t>dynamically</a:t>
            </a:r>
          </a:p>
        </p:txBody>
      </p:sp>
    </p:spTree>
    <p:extLst>
      <p:ext uri="{BB962C8B-B14F-4D97-AF65-F5344CB8AC3E}">
        <p14:creationId xmlns:p14="http://schemas.microsoft.com/office/powerpoint/2010/main" val="2333722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quence diagram for withdrawing amount from A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48" y="525009"/>
            <a:ext cx="65532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4401"/>
            <a:ext cx="8866598" cy="63314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ATM Withdrawal</a:t>
            </a:r>
          </a:p>
        </p:txBody>
      </p:sp>
    </p:spTree>
    <p:extLst>
      <p:ext uri="{BB962C8B-B14F-4D97-AF65-F5344CB8AC3E}">
        <p14:creationId xmlns:p14="http://schemas.microsoft.com/office/powerpoint/2010/main" val="775676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486" y="1098096"/>
            <a:ext cx="6096000" cy="485775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4401"/>
            <a:ext cx="8866598" cy="63314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ATM Withdrawal (slightly different objects and style) </a:t>
            </a:r>
          </a:p>
        </p:txBody>
      </p:sp>
    </p:spTree>
    <p:extLst>
      <p:ext uri="{BB962C8B-B14F-4D97-AF65-F5344CB8AC3E}">
        <p14:creationId xmlns:p14="http://schemas.microsoft.com/office/powerpoint/2010/main" val="1325269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>
            <a:extLst>
              <a:ext uri="{FF2B5EF4-FFF2-40B4-BE49-F238E27FC236}">
                <a16:creationId xmlns:a16="http://schemas.microsoft.com/office/drawing/2014/main" id="{79A2AA37-C09A-A2FC-145E-A22EC379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Supplemental Material</a:t>
            </a:r>
          </a:p>
        </p:txBody>
      </p:sp>
      <p:sp>
        <p:nvSpPr>
          <p:cNvPr id="29699" name="Subtitle 5">
            <a:extLst>
              <a:ext uri="{FF2B5EF4-FFF2-40B4-BE49-F238E27FC236}">
                <a16:creationId xmlns:a16="http://schemas.microsoft.com/office/drawing/2014/main" id="{0AF7FF45-D56A-E1C0-A753-0C02ABE3D6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Examples of Views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C825-8E76-7FFE-2E00-C4B6BE3B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9BDBA-990C-3728-E400-874F0A503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 representation of a set of software elements and the relationship among them</a:t>
            </a:r>
          </a:p>
          <a:p>
            <a:pPr lvl="1"/>
            <a:r>
              <a:rPr lang="en-US" dirty="0"/>
              <a:t>Documenting an architecture is a matter of documenting the relevant views and then adding documentation that applies to more than one view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9BA1A-3CB4-2D01-5BE0-BED98FB35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65" y="3160926"/>
            <a:ext cx="2379173" cy="1601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2B45DC-CAB9-7DBB-DDC4-41054B822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454" y="3154371"/>
            <a:ext cx="2760534" cy="1607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D13478-E356-66A8-F0CD-35C96676B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982" y="3172310"/>
            <a:ext cx="2862653" cy="15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79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ML model diagram elements - model, package, dependency, import.">
            <a:extLst>
              <a:ext uri="{FF2B5EF4-FFF2-40B4-BE49-F238E27FC236}">
                <a16:creationId xmlns:a16="http://schemas.microsoft.com/office/drawing/2014/main" id="{94B80F09-CE9D-3AB7-3453-1794531B0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6096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D9D10F-F519-5F28-D4AA-42526563166E}"/>
              </a:ext>
            </a:extLst>
          </p:cNvPr>
          <p:cNvSpPr txBox="1">
            <a:spLocks/>
          </p:cNvSpPr>
          <p:nvPr/>
        </p:nvSpPr>
        <p:spPr bwMode="auto">
          <a:xfrm>
            <a:off x="6324600" y="762000"/>
            <a:ext cx="2667000" cy="1635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4450" tIns="17463" rIns="44450" bIns="17463">
            <a:spAutoFit/>
          </a:bodyPr>
          <a:lstStyle/>
          <a:p>
            <a:pPr algn="ctr" defTabSz="841375">
              <a:defRPr/>
            </a:pPr>
            <a:r>
              <a:rPr lang="en-US" sz="2800" b="1" kern="0" dirty="0">
                <a:solidFill>
                  <a:srgbClr val="00447F"/>
                </a:solidFill>
                <a:latin typeface="+mj-lt"/>
                <a:ea typeface="+mj-ea"/>
                <a:cs typeface="+mj-cs"/>
              </a:rPr>
              <a:t>Module View Example</a:t>
            </a:r>
            <a:br>
              <a:rPr lang="en-US" sz="2800" b="1" kern="0" dirty="0">
                <a:solidFill>
                  <a:srgbClr val="00447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447F"/>
                </a:solidFill>
                <a:latin typeface="+mj-lt"/>
                <a:ea typeface="+mj-ea"/>
                <a:cs typeface="+mj-cs"/>
              </a:rPr>
              <a:t>UML Module Diagram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0BAF0F9-439A-F6CB-1CE3-9BB79009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533400"/>
            <a:ext cx="3841750" cy="83502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Module View Example</a:t>
            </a:r>
            <a:br>
              <a:rPr lang="en-US" altLang="en-US"/>
            </a:br>
            <a:endParaRPr lang="en-US" altLang="en-US" sz="2400"/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CD3D362E-B1EF-7F95-CD03-F3761543D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3538"/>
            <a:ext cx="737552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omain diagram overview - classes, interfaces, associations, usage, realization, multiplicity.">
            <a:extLst>
              <a:ext uri="{FF2B5EF4-FFF2-40B4-BE49-F238E27FC236}">
                <a16:creationId xmlns:a16="http://schemas.microsoft.com/office/drawing/2014/main" id="{EC366340-3B85-BCCF-E877-1D239A025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59229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10D94D-5DF0-3A30-6723-D990D974747D}"/>
              </a:ext>
            </a:extLst>
          </p:cNvPr>
          <p:cNvSpPr txBox="1">
            <a:spLocks/>
          </p:cNvSpPr>
          <p:nvPr/>
        </p:nvSpPr>
        <p:spPr bwMode="auto">
          <a:xfrm>
            <a:off x="6324600" y="1066800"/>
            <a:ext cx="2667000" cy="2005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44450" tIns="17463" rIns="44450" bIns="17463">
            <a:spAutoFit/>
          </a:bodyPr>
          <a:lstStyle/>
          <a:p>
            <a:pPr algn="ctr" defTabSz="841375">
              <a:defRPr/>
            </a:pPr>
            <a:r>
              <a:rPr lang="en-US" sz="2800" b="1" kern="0" dirty="0">
                <a:solidFill>
                  <a:srgbClr val="00447F"/>
                </a:solidFill>
                <a:latin typeface="+mj-lt"/>
                <a:ea typeface="+mj-ea"/>
                <a:cs typeface="+mj-cs"/>
              </a:rPr>
              <a:t>Module View Example</a:t>
            </a:r>
            <a:br>
              <a:rPr lang="en-US" sz="2800" b="1" kern="0" dirty="0">
                <a:solidFill>
                  <a:srgbClr val="00447F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447F"/>
                </a:solidFill>
                <a:latin typeface="+mj-lt"/>
                <a:ea typeface="+mj-ea"/>
                <a:cs typeface="+mj-cs"/>
              </a:rPr>
              <a:t>UML Domain Model Class Diagram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6FB789D9-9BEF-D2AD-8C56-98AEFF4C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Module View Example</a:t>
            </a:r>
            <a:br>
              <a:rPr lang="en-US" altLang="en-US"/>
            </a:br>
            <a:r>
              <a:rPr lang="en-US" altLang="en-US" sz="2400"/>
              <a:t>UML Class Diagram</a:t>
            </a:r>
          </a:p>
        </p:txBody>
      </p:sp>
      <p:pic>
        <p:nvPicPr>
          <p:cNvPr id="33795" name="Picture 2" descr="http://www.agiledata.org/images/oo101ClassDiagram.gif">
            <a:extLst>
              <a:ext uri="{FF2B5EF4-FFF2-40B4-BE49-F238E27FC236}">
                <a16:creationId xmlns:a16="http://schemas.microsoft.com/office/drawing/2014/main" id="{5626D1AF-880F-BF45-E6EA-DA460572D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3" y="1737361"/>
            <a:ext cx="79327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he major elements of UML component diagram - component, provided interface, required interface, port, connectors.">
            <a:extLst>
              <a:ext uri="{FF2B5EF4-FFF2-40B4-BE49-F238E27FC236}">
                <a16:creationId xmlns:a16="http://schemas.microsoft.com/office/drawing/2014/main" id="{728A1566-7D4E-7EC3-1E7B-D2AB5C78F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7" y="1776796"/>
            <a:ext cx="8158150" cy="45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>
            <a:extLst>
              <a:ext uri="{FF2B5EF4-FFF2-40B4-BE49-F238E27FC236}">
                <a16:creationId xmlns:a16="http://schemas.microsoft.com/office/drawing/2014/main" id="{225014DE-3584-35C4-0ED4-1B227FE0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Component-and-Connector </a:t>
            </a:r>
            <a:br>
              <a:rPr lang="en-US" altLang="en-US"/>
            </a:br>
            <a:r>
              <a:rPr lang="en-US" altLang="en-US" sz="2400"/>
              <a:t>UML Component Diagram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D011CFD-4A48-BF9C-2282-EADA475D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Component-and-Connector </a:t>
            </a:r>
            <a:br>
              <a:rPr lang="en-US" altLang="en-US"/>
            </a:br>
            <a:r>
              <a:rPr lang="en-US" altLang="en-US" sz="2400"/>
              <a:t>Client Server View Example</a:t>
            </a: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FA1BCC0F-8CE5-4FF0-3DB1-D2A93F82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4" y="1762383"/>
            <a:ext cx="8636904" cy="453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F3F93F6-02D8-8049-7671-4F821588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Component-and-Connector </a:t>
            </a:r>
            <a:br>
              <a:rPr lang="en-US" altLang="en-US"/>
            </a:br>
            <a:r>
              <a:rPr lang="en-US" altLang="en-US" sz="2400"/>
              <a:t>Another Example</a:t>
            </a:r>
          </a:p>
        </p:txBody>
      </p:sp>
      <p:pic>
        <p:nvPicPr>
          <p:cNvPr id="36867" name="Picture 2" descr="http://www.agilemodeling.com/images/models/componentDiagramUML2.jpg">
            <a:extLst>
              <a:ext uri="{FF2B5EF4-FFF2-40B4-BE49-F238E27FC236}">
                <a16:creationId xmlns:a16="http://schemas.microsoft.com/office/drawing/2014/main" id="{4BB25756-0515-5B2F-05C1-589F8848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D82B162-D527-5FC7-0A6F-4120ABCE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Component-Connector</a:t>
            </a:r>
            <a:br>
              <a:rPr lang="en-US" altLang="en-US"/>
            </a:br>
            <a:r>
              <a:rPr lang="en-US" altLang="en-US" sz="2400"/>
              <a:t>Embedded Example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3DEC0CC9-9C4A-D750-E6A9-A4C1F6C42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11" y="1874810"/>
            <a:ext cx="5853362" cy="438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1EB2374D-2E15-BC1C-6997-4AD6ADC6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Allocation View</a:t>
            </a:r>
            <a:br>
              <a:rPr lang="en-US" altLang="en-US"/>
            </a:br>
            <a:r>
              <a:rPr lang="en-US" altLang="en-US" sz="2400"/>
              <a:t>UML Deployment Diagram Example</a:t>
            </a:r>
          </a:p>
        </p:txBody>
      </p:sp>
      <p:pic>
        <p:nvPicPr>
          <p:cNvPr id="38915" name="Picture 4" descr="Specification level deployment diagram - web application deployed to Tomcat JSP server and database schemas - to database system.">
            <a:extLst>
              <a:ext uri="{FF2B5EF4-FFF2-40B4-BE49-F238E27FC236}">
                <a16:creationId xmlns:a16="http://schemas.microsoft.com/office/drawing/2014/main" id="{FAAB33A9-2D6D-6FA2-0F78-BBB0B339A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07" y="1907079"/>
            <a:ext cx="7730508" cy="4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A512FA9C-9CCF-B394-15A4-5E992D05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Allocation View</a:t>
            </a:r>
            <a:br>
              <a:rPr lang="en-US" altLang="en-US"/>
            </a:br>
            <a:r>
              <a:rPr lang="en-US" altLang="en-US" sz="2400"/>
              <a:t>UML Implementation Diagram</a:t>
            </a:r>
          </a:p>
        </p:txBody>
      </p:sp>
      <p:pic>
        <p:nvPicPr>
          <p:cNvPr id="39939" name="Picture 5" descr="Example of manifestation diagram for web application.">
            <a:extLst>
              <a:ext uri="{FF2B5EF4-FFF2-40B4-BE49-F238E27FC236}">
                <a16:creationId xmlns:a16="http://schemas.microsoft.com/office/drawing/2014/main" id="{2CC5ADD3-501E-D418-2381-95804EFC6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774543"/>
            <a:ext cx="7686449" cy="435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B8E0DC-9F28-0A6B-DC17-50060A6F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Views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71C4C2-8CB6-290C-6B71-BC2F1094C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/>
              <a:t>System Diagram </a:t>
            </a:r>
            <a:r>
              <a:rPr lang="en-US" dirty="0"/>
              <a:t>– Abstract description of the system whose requirements are being modeled</a:t>
            </a:r>
          </a:p>
          <a:p>
            <a:pPr lvl="1"/>
            <a:r>
              <a:rPr lang="en-US" b="1" dirty="0"/>
              <a:t>Module View </a:t>
            </a:r>
            <a:r>
              <a:rPr lang="en-US" dirty="0"/>
              <a:t>– Define the structure of the code base</a:t>
            </a:r>
          </a:p>
          <a:p>
            <a:pPr lvl="1"/>
            <a:r>
              <a:rPr lang="en-US" b="1" dirty="0"/>
              <a:t>Component and Connector Views </a:t>
            </a:r>
            <a:r>
              <a:rPr lang="en-US" dirty="0"/>
              <a:t>– Specify the structure and behavior of runtime elements in the system</a:t>
            </a:r>
          </a:p>
          <a:p>
            <a:pPr lvl="1"/>
            <a:r>
              <a:rPr lang="en-US" b="1" dirty="0"/>
              <a:t>Allocation Views </a:t>
            </a:r>
            <a:r>
              <a:rPr lang="en-US" dirty="0"/>
              <a:t>– The mapping of software units to elements of an environment</a:t>
            </a:r>
          </a:p>
          <a:p>
            <a:pPr lvl="1"/>
            <a:r>
              <a:rPr lang="en-US" b="1" dirty="0"/>
              <a:t>Quality Views </a:t>
            </a:r>
            <a:r>
              <a:rPr lang="en-US" dirty="0"/>
              <a:t>– A view created by extracting relevant pieces of structural views and packaging them together</a:t>
            </a:r>
          </a:p>
          <a:p>
            <a:pPr lvl="1"/>
            <a:r>
              <a:rPr lang="en-US" b="1" dirty="0"/>
              <a:t>Behavior Views </a:t>
            </a:r>
            <a:r>
              <a:rPr lang="en-US" dirty="0"/>
              <a:t>– Describe interactions between components while the system is a specific state</a:t>
            </a:r>
          </a:p>
        </p:txBody>
      </p:sp>
    </p:spTree>
    <p:extLst>
      <p:ext uri="{BB962C8B-B14F-4D97-AF65-F5344CB8AC3E}">
        <p14:creationId xmlns:p14="http://schemas.microsoft.com/office/powerpoint/2010/main" val="185529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A64920D-644C-8668-3EBE-06E97318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Which Views?  The Ones You Need!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737B400A-D752-811E-8E01-141EABAA7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Different views </a:t>
            </a:r>
            <a:r>
              <a:rPr lang="en-US" altLang="en-US"/>
              <a:t>support </a:t>
            </a:r>
            <a:r>
              <a:rPr lang="en-US" altLang="en-US" b="1"/>
              <a:t>different goals and uses</a:t>
            </a:r>
          </a:p>
          <a:p>
            <a:r>
              <a:rPr lang="en-US" altLang="en-US"/>
              <a:t>The </a:t>
            </a:r>
            <a:r>
              <a:rPr lang="en-US" altLang="en-US" b="1"/>
              <a:t>views</a:t>
            </a:r>
            <a:r>
              <a:rPr lang="en-US" altLang="en-US"/>
              <a:t> you document </a:t>
            </a:r>
            <a:r>
              <a:rPr lang="en-US" altLang="en-US" b="1"/>
              <a:t>depend</a:t>
            </a:r>
            <a:r>
              <a:rPr lang="en-US" altLang="en-US"/>
              <a:t> on the </a:t>
            </a:r>
            <a:r>
              <a:rPr lang="en-US" altLang="en-US" b="1"/>
              <a:t>stakeholders</a:t>
            </a:r>
            <a:r>
              <a:rPr lang="en-US" altLang="en-US"/>
              <a:t> and </a:t>
            </a:r>
            <a:r>
              <a:rPr lang="en-US" altLang="en-US" b="1"/>
              <a:t>uses </a:t>
            </a:r>
            <a:r>
              <a:rPr lang="en-US" altLang="en-US"/>
              <a:t>of the documentation. </a:t>
            </a:r>
          </a:p>
          <a:p>
            <a:r>
              <a:rPr lang="en-US" altLang="en-US"/>
              <a:t>Each view has </a:t>
            </a:r>
            <a:r>
              <a:rPr lang="en-US" altLang="en-US" b="1"/>
              <a:t>a</a:t>
            </a:r>
            <a:r>
              <a:rPr lang="en-US" altLang="en-US"/>
              <a:t> </a:t>
            </a:r>
            <a:r>
              <a:rPr lang="en-US" altLang="en-US" b="1"/>
              <a:t>cost and a benefit</a:t>
            </a:r>
            <a:r>
              <a:rPr lang="en-US" altLang="en-US"/>
              <a:t>; the benefits of maintaining a view should outweigh its costs</a:t>
            </a:r>
          </a:p>
          <a:p>
            <a:r>
              <a:rPr lang="en-US" altLang="en-US"/>
              <a:t>At a minimum, at least on module view and one component and connector view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dirty="0"/>
              <a:t>Abstract Description of the system whose requirements are being modeled</a:t>
            </a:r>
          </a:p>
          <a:p>
            <a:pPr lvl="1"/>
            <a:endParaRPr lang="en-US" sz="2400" dirty="0"/>
          </a:p>
          <a:p>
            <a:r>
              <a:rPr lang="en-US" sz="2800" dirty="0"/>
              <a:t>Components of a System Diagram:</a:t>
            </a:r>
          </a:p>
          <a:p>
            <a:pPr lvl="1"/>
            <a:r>
              <a:rPr lang="en-US" sz="2400" dirty="0"/>
              <a:t>Boundaries of the overall system</a:t>
            </a:r>
          </a:p>
          <a:p>
            <a:pPr lvl="1"/>
            <a:r>
              <a:rPr lang="en-US" sz="2400" dirty="0"/>
              <a:t>Inputs to and outputs from the system</a:t>
            </a:r>
          </a:p>
          <a:p>
            <a:pPr lvl="1"/>
            <a:r>
              <a:rPr lang="en-US" sz="2400" dirty="0"/>
              <a:t>Subsystems of the system</a:t>
            </a:r>
          </a:p>
          <a:p>
            <a:pPr lvl="1"/>
            <a:r>
              <a:rPr lang="en-US" sz="2400" dirty="0"/>
              <a:t>Identification of the interfaces between the subsystems</a:t>
            </a:r>
          </a:p>
          <a:p>
            <a:pPr lvl="1"/>
            <a:endParaRPr lang="en-US" sz="2400" dirty="0"/>
          </a:p>
          <a:p>
            <a:pPr marL="201168" lvl="1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A System Diagram is a high-level model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388647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1943-CCDB-4DC1-991E-53E3F96D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System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D4A85-E705-45F6-BE51-C801797BB4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Diagrams are variable in their view of the system</a:t>
            </a:r>
          </a:p>
          <a:p>
            <a:r>
              <a:rPr lang="en-US" dirty="0"/>
              <a:t>A system diagram can show</a:t>
            </a:r>
          </a:p>
          <a:p>
            <a:r>
              <a:rPr lang="en-US" dirty="0"/>
              <a:t>- Components</a:t>
            </a:r>
          </a:p>
          <a:p>
            <a:r>
              <a:rPr lang="en-US" dirty="0"/>
              <a:t>- Interactions</a:t>
            </a:r>
          </a:p>
          <a:p>
            <a:r>
              <a:rPr lang="en-US" dirty="0"/>
              <a:t>- Boundaries</a:t>
            </a:r>
          </a:p>
          <a:p>
            <a:r>
              <a:rPr lang="en-US" dirty="0"/>
              <a:t>-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4B0C6-7433-4915-849B-7B0C004690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Choose the type of information you want to convey AND what questions you are trying to answer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/>
              <a:t>Big blocks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/>
              <a:t>APIs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/>
              <a:t>Physical assets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 dirty="0"/>
              <a:t>Data or communications</a:t>
            </a:r>
          </a:p>
          <a:p>
            <a:pPr marL="521208" lvl="1" indent="-228600">
              <a:buFont typeface="Arial" panose="020B0604020202020204" pitchFamily="34" charset="0"/>
              <a:buChar char="•"/>
            </a:pPr>
            <a:r>
              <a:rPr lang="en-US"/>
              <a:t>…</a:t>
            </a:r>
            <a:endParaRPr lang="en-US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Then select HOW you will show it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Components &amp; Interactions tend to be the most common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89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2DC6C38-B6E5-8F4F-CB3C-366B717C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Module Structure Views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D075D2B-20CD-4A2F-AE66-5E7279111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Elements - modules, </a:t>
            </a:r>
            <a:r>
              <a:rPr lang="en-US" altLang="en-US" b="1" dirty="0"/>
              <a:t>implementation units </a:t>
            </a:r>
            <a:r>
              <a:rPr lang="en-US" altLang="en-US" dirty="0"/>
              <a:t>of software that provide a </a:t>
            </a:r>
            <a:r>
              <a:rPr lang="en-US" altLang="en-US" b="1" dirty="0"/>
              <a:t>coherent set of responsibilities</a:t>
            </a:r>
          </a:p>
          <a:p>
            <a:pPr lvl="1"/>
            <a:r>
              <a:rPr lang="en-US" altLang="en-US" dirty="0"/>
              <a:t>Class</a:t>
            </a:r>
          </a:p>
          <a:p>
            <a:pPr lvl="1"/>
            <a:r>
              <a:rPr lang="en-US" altLang="en-US" dirty="0"/>
              <a:t>Collections of classes</a:t>
            </a:r>
          </a:p>
          <a:p>
            <a:pPr lvl="1"/>
            <a:r>
              <a:rPr lang="en-US" altLang="en-US" dirty="0"/>
              <a:t>Layer</a:t>
            </a:r>
          </a:p>
          <a:p>
            <a:r>
              <a:rPr lang="en-US" altLang="en-US" dirty="0"/>
              <a:t>Relations</a:t>
            </a:r>
          </a:p>
          <a:p>
            <a:pPr lvl="1"/>
            <a:r>
              <a:rPr lang="en-US" altLang="en-US" b="1" dirty="0"/>
              <a:t>Object oriented </a:t>
            </a:r>
          </a:p>
          <a:p>
            <a:pPr lvl="2"/>
            <a:r>
              <a:rPr lang="en-US" altLang="en-US" b="1" dirty="0"/>
              <a:t>Is part of</a:t>
            </a:r>
            <a:r>
              <a:rPr lang="en-US" altLang="en-US" dirty="0"/>
              <a:t>, a part/whole relationship </a:t>
            </a:r>
          </a:p>
          <a:p>
            <a:pPr lvl="2"/>
            <a:r>
              <a:rPr lang="en-US" altLang="en-US" b="1" dirty="0"/>
              <a:t>Depends on</a:t>
            </a:r>
            <a:r>
              <a:rPr lang="en-US" altLang="en-US" dirty="0"/>
              <a:t>, a dependency relationship between two modules</a:t>
            </a:r>
          </a:p>
          <a:p>
            <a:pPr lvl="2"/>
            <a:r>
              <a:rPr lang="en-US" altLang="en-US" b="1" dirty="0"/>
              <a:t>Is a</a:t>
            </a:r>
            <a:r>
              <a:rPr lang="en-US" altLang="en-US" dirty="0"/>
              <a:t>, a generalization/specialization relationship</a:t>
            </a:r>
          </a:p>
          <a:p>
            <a:pPr lvl="1"/>
            <a:r>
              <a:rPr lang="en-US" altLang="en-US" b="1" dirty="0"/>
              <a:t>Layered</a:t>
            </a:r>
            <a:r>
              <a:rPr lang="en-US" altLang="en-US" dirty="0"/>
              <a:t> – aggregation of modules into layers</a:t>
            </a:r>
          </a:p>
          <a:p>
            <a:r>
              <a:rPr lang="en-US" altLang="en-US" dirty="0"/>
              <a:t>Constraints</a:t>
            </a:r>
          </a:p>
          <a:p>
            <a:pPr lvl="1"/>
            <a:r>
              <a:rPr lang="en-US" altLang="en-US" dirty="0"/>
              <a:t>May impose topological constraints – visibility – between modules</a:t>
            </a:r>
          </a:p>
          <a:p>
            <a:endParaRPr lang="en-US" altLang="en-US" b="1" dirty="0"/>
          </a:p>
        </p:txBody>
      </p:sp>
      <p:sp>
        <p:nvSpPr>
          <p:cNvPr id="14340" name="TextBox 4">
            <a:extLst>
              <a:ext uri="{FF2B5EF4-FFF2-40B4-BE49-F238E27FC236}">
                <a16:creationId xmlns:a16="http://schemas.microsoft.com/office/drawing/2014/main" id="{2AA54907-4C8A-8CBF-8644-D909410AB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934" y="5861760"/>
            <a:ext cx="438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·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Symbol" panose="05050102010706020507" pitchFamily="18" charset="2"/>
              <a:buChar char="-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o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447F"/>
              </a:buClr>
              <a:buSzPct val="100000"/>
              <a:buChar char="·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UML: Package and class diagrams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B1905C-DBF9-1A40-F3C1-C891119B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Views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F1254-EC06-24FA-473E-50F0AA73D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20" y="1841801"/>
            <a:ext cx="2844749" cy="2929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A9002B-0F30-82EE-B2DE-6E4E991336A0}"/>
              </a:ext>
            </a:extLst>
          </p:cNvPr>
          <p:cNvSpPr txBox="1"/>
          <p:nvPr/>
        </p:nvSpPr>
        <p:spPr>
          <a:xfrm>
            <a:off x="668319" y="4771348"/>
            <a:ext cx="20541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Is-part-of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F2F77B-ED34-D434-737C-D62ACEE54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958" y="1886394"/>
            <a:ext cx="3457574" cy="2611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D0668F-2C7D-9EEC-9171-0E9208151615}"/>
              </a:ext>
            </a:extLst>
          </p:cNvPr>
          <p:cNvSpPr txBox="1"/>
          <p:nvPr/>
        </p:nvSpPr>
        <p:spPr>
          <a:xfrm>
            <a:off x="3547147" y="4550770"/>
            <a:ext cx="266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Depends-on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045C97-2C8E-077D-BD92-B533D9B23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083" y="1886394"/>
            <a:ext cx="2254213" cy="30337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65E51C-9518-A05F-392D-21000C0A4F2B}"/>
              </a:ext>
            </a:extLst>
          </p:cNvPr>
          <p:cNvSpPr txBox="1"/>
          <p:nvPr/>
        </p:nvSpPr>
        <p:spPr>
          <a:xfrm>
            <a:off x="7128885" y="4956014"/>
            <a:ext cx="139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Is-a</a:t>
            </a:r>
          </a:p>
        </p:txBody>
      </p:sp>
    </p:spTree>
    <p:extLst>
      <p:ext uri="{BB962C8B-B14F-4D97-AF65-F5344CB8AC3E}">
        <p14:creationId xmlns:p14="http://schemas.microsoft.com/office/powerpoint/2010/main" val="33320160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 1 Requirements and Architecture Life Cycle.pptx" id="{64B6B06E-DE09-4C01-8852-A2161AE26D2A}" vid="{26D9DB68-5C85-412F-844F-3FF00FBBE5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SWEN440</Template>
  <TotalTime>21352</TotalTime>
  <Words>1273</Words>
  <Application>Microsoft Office PowerPoint</Application>
  <PresentationFormat>On-screen Show (4:3)</PresentationFormat>
  <Paragraphs>196</Paragraphs>
  <Slides>39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Symbol</vt:lpstr>
      <vt:lpstr>Times New Roman</vt:lpstr>
      <vt:lpstr>Retrospect</vt:lpstr>
      <vt:lpstr>Describing Architecture</vt:lpstr>
      <vt:lpstr>Alfred North Whitehead</vt:lpstr>
      <vt:lpstr>Views</vt:lpstr>
      <vt:lpstr>Types of Views</vt:lpstr>
      <vt:lpstr>Which Views?  The Ones You Need!</vt:lpstr>
      <vt:lpstr>System Diagram</vt:lpstr>
      <vt:lpstr>Type of System Diagrams</vt:lpstr>
      <vt:lpstr>Module Structure Views</vt:lpstr>
      <vt:lpstr>Module Views</vt:lpstr>
      <vt:lpstr>Module View Example</vt:lpstr>
      <vt:lpstr>Usage of Module Views</vt:lpstr>
      <vt:lpstr>Component and Connector Views</vt:lpstr>
      <vt:lpstr>Component and Connector Views</vt:lpstr>
      <vt:lpstr>PowerPoint Presentation</vt:lpstr>
      <vt:lpstr>Component and Connector UML Notation</vt:lpstr>
      <vt:lpstr>Component-and-Connector View Example</vt:lpstr>
      <vt:lpstr> C &amp; C Views Constraints and Usage</vt:lpstr>
      <vt:lpstr>Allocation Views</vt:lpstr>
      <vt:lpstr>Allocation View Example</vt:lpstr>
      <vt:lpstr>Usage of Allocation Views</vt:lpstr>
      <vt:lpstr>Augment with “Quality” Views</vt:lpstr>
      <vt:lpstr>Relating Structures to Each Other</vt:lpstr>
      <vt:lpstr>Relating Structures to Each Other</vt:lpstr>
      <vt:lpstr>Relating Structures to Each Other</vt:lpstr>
      <vt:lpstr>Sequence Diagrams</vt:lpstr>
      <vt:lpstr>Sequence Diagrams</vt:lpstr>
      <vt:lpstr>PowerPoint Presentation</vt:lpstr>
      <vt:lpstr>PowerPoint Presentation</vt:lpstr>
      <vt:lpstr>Supplemental Material</vt:lpstr>
      <vt:lpstr>PowerPoint Presentation</vt:lpstr>
      <vt:lpstr>Module View Example </vt:lpstr>
      <vt:lpstr>PowerPoint Presentation</vt:lpstr>
      <vt:lpstr>Module View Example UML Class Diagram</vt:lpstr>
      <vt:lpstr>Component-and-Connector  UML Component Diagram</vt:lpstr>
      <vt:lpstr>Component-and-Connector  Client Server View Example</vt:lpstr>
      <vt:lpstr>Component-and-Connector  Another Example</vt:lpstr>
      <vt:lpstr>Component-Connector Embedded Example</vt:lpstr>
      <vt:lpstr>Allocation View UML Deployment Diagram Example</vt:lpstr>
      <vt:lpstr>Allocation View UML Implementation Diagram</vt:lpstr>
    </vt:vector>
  </TitlesOfParts>
  <Company>University of Alabama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wstumbo</dc:creator>
  <cp:lastModifiedBy>William Stumbo</cp:lastModifiedBy>
  <cp:revision>29</cp:revision>
  <dcterms:created xsi:type="dcterms:W3CDTF">2018-09-30T22:40:16Z</dcterms:created>
  <dcterms:modified xsi:type="dcterms:W3CDTF">2023-02-08T15:11:03Z</dcterms:modified>
</cp:coreProperties>
</file>